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oppins Semi-Bold" charset="1" panose="00000700000000000000"/>
      <p:regular r:id="rId34"/>
    </p:embeddedFont>
    <p:embeddedFont>
      <p:font typeface="Poppins" charset="1" panose="00000500000000000000"/>
      <p:regular r:id="rId35"/>
    </p:embeddedFont>
    <p:embeddedFont>
      <p:font typeface="Poppins Bold" charset="1" panose="00000800000000000000"/>
      <p:regular r:id="rId36"/>
    </p:embeddedFont>
    <p:embeddedFont>
      <p:font typeface="DM Sans" charset="1" panose="00000000000000000000"/>
      <p:regular r:id="rId37"/>
    </p:embeddedFont>
    <p:embeddedFont>
      <p:font typeface="Poppins Medium" charset="1" panose="000006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8.pn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6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70.png" Type="http://schemas.openxmlformats.org/officeDocument/2006/relationships/image"/><Relationship Id="rId13" Target="../media/image71.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72.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73.png" Type="http://schemas.openxmlformats.org/officeDocument/2006/relationships/image"/><Relationship Id="rId13" Target="../media/image74.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7.pn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jpe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3.jpeg" Type="http://schemas.openxmlformats.org/officeDocument/2006/relationships/image"/><Relationship Id="rId7" Target="../media/image84.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90.png" Type="http://schemas.openxmlformats.org/officeDocument/2006/relationships/image"/><Relationship Id="rId9" Target="../media/image9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88.png" Type="http://schemas.openxmlformats.org/officeDocument/2006/relationships/image"/><Relationship Id="rId5" Target="../media/image92.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9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88.png" Type="http://schemas.openxmlformats.org/officeDocument/2006/relationships/image"/><Relationship Id="rId5" Target="../media/image92.pn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png" Type="http://schemas.openxmlformats.org/officeDocument/2006/relationships/image"/><Relationship Id="rId12" Target="../media/image96.png" Type="http://schemas.openxmlformats.org/officeDocument/2006/relationships/image"/><Relationship Id="rId13" Target="../media/image97.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15" Target="../media/image33.pn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18" Target="../media/image34.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46.pn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428A"/>
        </a:solidFill>
      </p:bgPr>
    </p:bg>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FFFFFF"/>
            </a:solidFill>
            <a:prstDash val="solid"/>
            <a:headEnd type="none" len="sm" w="sm"/>
            <a:tailEnd type="none" len="sm" w="sm"/>
          </a:ln>
        </p:spPr>
      </p:sp>
      <p:grpSp>
        <p:nvGrpSpPr>
          <p:cNvPr name="Group 3" id="3"/>
          <p:cNvGrpSpPr/>
          <p:nvPr/>
        </p:nvGrpSpPr>
        <p:grpSpPr>
          <a:xfrm rot="0">
            <a:off x="1028700" y="3508478"/>
            <a:ext cx="11453495" cy="914671"/>
            <a:chOff x="0" y="0"/>
            <a:chExt cx="2348564" cy="187555"/>
          </a:xfrm>
        </p:grpSpPr>
        <p:sp>
          <p:nvSpPr>
            <p:cNvPr name="Freeform 4" id="4"/>
            <p:cNvSpPr/>
            <p:nvPr/>
          </p:nvSpPr>
          <p:spPr>
            <a:xfrm flipH="false" flipV="false" rot="0">
              <a:off x="0" y="0"/>
              <a:ext cx="2348564" cy="187555"/>
            </a:xfrm>
            <a:custGeom>
              <a:avLst/>
              <a:gdLst/>
              <a:ahLst/>
              <a:cxnLst/>
              <a:rect r="r" b="b" t="t" l="l"/>
              <a:pathLst>
                <a:path h="187555" w="2348564">
                  <a:moveTo>
                    <a:pt x="49344" y="0"/>
                  </a:moveTo>
                  <a:lnTo>
                    <a:pt x="2299220" y="0"/>
                  </a:lnTo>
                  <a:cubicBezTo>
                    <a:pt x="2312307" y="0"/>
                    <a:pt x="2324858" y="5199"/>
                    <a:pt x="2334112" y="14452"/>
                  </a:cubicBezTo>
                  <a:cubicBezTo>
                    <a:pt x="2343365" y="23706"/>
                    <a:pt x="2348564" y="36257"/>
                    <a:pt x="2348564" y="49344"/>
                  </a:cubicBezTo>
                  <a:lnTo>
                    <a:pt x="2348564" y="138211"/>
                  </a:lnTo>
                  <a:cubicBezTo>
                    <a:pt x="2348564" y="151298"/>
                    <a:pt x="2343365" y="163849"/>
                    <a:pt x="2334112" y="173103"/>
                  </a:cubicBezTo>
                  <a:cubicBezTo>
                    <a:pt x="2324858" y="182357"/>
                    <a:pt x="2312307" y="187555"/>
                    <a:pt x="2299220" y="187555"/>
                  </a:cubicBezTo>
                  <a:lnTo>
                    <a:pt x="49344" y="187555"/>
                  </a:lnTo>
                  <a:cubicBezTo>
                    <a:pt x="36257" y="187555"/>
                    <a:pt x="23706" y="182357"/>
                    <a:pt x="14452" y="173103"/>
                  </a:cubicBezTo>
                  <a:cubicBezTo>
                    <a:pt x="5199" y="163849"/>
                    <a:pt x="0" y="151298"/>
                    <a:pt x="0" y="138211"/>
                  </a:cubicBezTo>
                  <a:lnTo>
                    <a:pt x="0" y="49344"/>
                  </a:lnTo>
                  <a:cubicBezTo>
                    <a:pt x="0" y="36257"/>
                    <a:pt x="5199" y="23706"/>
                    <a:pt x="14452" y="14452"/>
                  </a:cubicBezTo>
                  <a:cubicBezTo>
                    <a:pt x="23706" y="5199"/>
                    <a:pt x="36257" y="0"/>
                    <a:pt x="49344" y="0"/>
                  </a:cubicBezTo>
                  <a:close/>
                </a:path>
              </a:pathLst>
            </a:custGeom>
            <a:solidFill>
              <a:srgbClr val="000000">
                <a:alpha val="0"/>
              </a:srgbClr>
            </a:solidFill>
            <a:ln w="57150" cap="rnd">
              <a:solidFill>
                <a:srgbClr val="FFFFFF"/>
              </a:solidFill>
              <a:prstDash val="solid"/>
              <a:round/>
            </a:ln>
          </p:spPr>
        </p:sp>
        <p:sp>
          <p:nvSpPr>
            <p:cNvPr name="TextBox 5" id="5"/>
            <p:cNvSpPr txBox="true"/>
            <p:nvPr/>
          </p:nvSpPr>
          <p:spPr>
            <a:xfrm>
              <a:off x="0" y="-38100"/>
              <a:ext cx="2348564" cy="225655"/>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5740064" y="7709270"/>
            <a:ext cx="2197589" cy="2197589"/>
          </a:xfrm>
          <a:custGeom>
            <a:avLst/>
            <a:gdLst/>
            <a:ahLst/>
            <a:cxnLst/>
            <a:rect r="r" b="b" t="t" l="l"/>
            <a:pathLst>
              <a:path h="2197589" w="2197589">
                <a:moveTo>
                  <a:pt x="0" y="0"/>
                </a:moveTo>
                <a:lnTo>
                  <a:pt x="2197589" y="0"/>
                </a:lnTo>
                <a:lnTo>
                  <a:pt x="2197589" y="2197589"/>
                </a:lnTo>
                <a:lnTo>
                  <a:pt x="0" y="2197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22002" y="804809"/>
            <a:ext cx="528014" cy="546457"/>
          </a:xfrm>
          <a:custGeom>
            <a:avLst/>
            <a:gdLst/>
            <a:ahLst/>
            <a:cxnLst/>
            <a:rect r="r" b="b" t="t" l="l"/>
            <a:pathLst>
              <a:path h="546457" w="528014">
                <a:moveTo>
                  <a:pt x="0" y="0"/>
                </a:moveTo>
                <a:lnTo>
                  <a:pt x="528014" y="0"/>
                </a:lnTo>
                <a:lnTo>
                  <a:pt x="528014" y="546457"/>
                </a:lnTo>
                <a:lnTo>
                  <a:pt x="0" y="546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01639" y="8859364"/>
            <a:ext cx="555242" cy="600262"/>
          </a:xfrm>
          <a:custGeom>
            <a:avLst/>
            <a:gdLst/>
            <a:ahLst/>
            <a:cxnLst/>
            <a:rect r="r" b="b" t="t" l="l"/>
            <a:pathLst>
              <a:path h="600262" w="555242">
                <a:moveTo>
                  <a:pt x="0" y="0"/>
                </a:moveTo>
                <a:lnTo>
                  <a:pt x="555242" y="0"/>
                </a:lnTo>
                <a:lnTo>
                  <a:pt x="555242" y="600262"/>
                </a:lnTo>
                <a:lnTo>
                  <a:pt x="0" y="6002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276964" y="1854796"/>
            <a:ext cx="2959833" cy="6577407"/>
          </a:xfrm>
          <a:custGeom>
            <a:avLst/>
            <a:gdLst/>
            <a:ahLst/>
            <a:cxnLst/>
            <a:rect r="r" b="b" t="t" l="l"/>
            <a:pathLst>
              <a:path h="6577407" w="2959833">
                <a:moveTo>
                  <a:pt x="0" y="0"/>
                </a:moveTo>
                <a:lnTo>
                  <a:pt x="2959834" y="0"/>
                </a:lnTo>
                <a:lnTo>
                  <a:pt x="2959834" y="6577408"/>
                </a:lnTo>
                <a:lnTo>
                  <a:pt x="0" y="6577408"/>
                </a:lnTo>
                <a:lnTo>
                  <a:pt x="0" y="0"/>
                </a:lnTo>
                <a:close/>
              </a:path>
            </a:pathLst>
          </a:custGeom>
          <a:blipFill>
            <a:blip r:embed="rId8"/>
            <a:stretch>
              <a:fillRect l="0" t="0" r="0" b="0"/>
            </a:stretch>
          </a:blipFill>
        </p:spPr>
      </p:sp>
      <p:sp>
        <p:nvSpPr>
          <p:cNvPr name="TextBox 10" id="10"/>
          <p:cNvSpPr txBox="true"/>
          <p:nvPr/>
        </p:nvSpPr>
        <p:spPr>
          <a:xfrm rot="0">
            <a:off x="1028700" y="4237044"/>
            <a:ext cx="11870269" cy="1907312"/>
          </a:xfrm>
          <a:prstGeom prst="rect">
            <a:avLst/>
          </a:prstGeom>
        </p:spPr>
        <p:txBody>
          <a:bodyPr anchor="t" rtlCol="false" tIns="0" lIns="0" bIns="0" rIns="0">
            <a:spAutoFit/>
          </a:bodyPr>
          <a:lstStyle/>
          <a:p>
            <a:pPr algn="l">
              <a:lnSpc>
                <a:spcPts val="14733"/>
              </a:lnSpc>
              <a:spcBef>
                <a:spcPct val="0"/>
              </a:spcBef>
            </a:pPr>
            <a:r>
              <a:rPr lang="en-US" sz="10523" b="true">
                <a:solidFill>
                  <a:srgbClr val="FFFFFF"/>
                </a:solidFill>
                <a:latin typeface="Poppins Semi-Bold"/>
                <a:ea typeface="Poppins Semi-Bold"/>
                <a:cs typeface="Poppins Semi-Bold"/>
                <a:sym typeface="Poppins Semi-Bold"/>
              </a:rPr>
              <a:t>NBA TEAM LOGOS</a:t>
            </a:r>
          </a:p>
        </p:txBody>
      </p:sp>
      <p:sp>
        <p:nvSpPr>
          <p:cNvPr name="TextBox 11" id="11"/>
          <p:cNvSpPr txBox="true"/>
          <p:nvPr/>
        </p:nvSpPr>
        <p:spPr>
          <a:xfrm rot="0">
            <a:off x="2381590" y="559001"/>
            <a:ext cx="3166893" cy="943208"/>
          </a:xfrm>
          <a:prstGeom prst="rect">
            <a:avLst/>
          </a:prstGeom>
        </p:spPr>
        <p:txBody>
          <a:bodyPr anchor="t" rtlCol="false" tIns="0" lIns="0" bIns="0" rIns="0">
            <a:spAutoFit/>
          </a:bodyPr>
          <a:lstStyle/>
          <a:p>
            <a:pPr algn="l">
              <a:lnSpc>
                <a:spcPts val="7366"/>
              </a:lnSpc>
              <a:spcBef>
                <a:spcPct val="0"/>
              </a:spcBef>
            </a:pPr>
            <a:r>
              <a:rPr lang="en-US" sz="5261">
                <a:solidFill>
                  <a:srgbClr val="FFFFFF"/>
                </a:solidFill>
                <a:latin typeface="Poppins"/>
                <a:ea typeface="Poppins"/>
                <a:cs typeface="Poppins"/>
                <a:sym typeface="Poppins"/>
              </a:rPr>
              <a:t>Portfolio</a:t>
            </a:r>
          </a:p>
        </p:txBody>
      </p:sp>
      <p:sp>
        <p:nvSpPr>
          <p:cNvPr name="TextBox 12" id="12"/>
          <p:cNvSpPr txBox="true"/>
          <p:nvPr/>
        </p:nvSpPr>
        <p:spPr>
          <a:xfrm rot="0">
            <a:off x="1543422" y="3573535"/>
            <a:ext cx="10488237" cy="679817"/>
          </a:xfrm>
          <a:prstGeom prst="rect">
            <a:avLst/>
          </a:prstGeom>
        </p:spPr>
        <p:txBody>
          <a:bodyPr anchor="t" rtlCol="false" tIns="0" lIns="0" bIns="0" rIns="0">
            <a:spAutoFit/>
          </a:bodyPr>
          <a:lstStyle/>
          <a:p>
            <a:pPr algn="l">
              <a:lnSpc>
                <a:spcPts val="5394"/>
              </a:lnSpc>
              <a:spcBef>
                <a:spcPct val="0"/>
              </a:spcBef>
            </a:pPr>
            <a:r>
              <a:rPr lang="en-US" sz="3853">
                <a:solidFill>
                  <a:srgbClr val="FFFFFF"/>
                </a:solidFill>
                <a:latin typeface="Poppins"/>
                <a:ea typeface="Poppins"/>
                <a:cs typeface="Poppins"/>
                <a:sym typeface="Poppins"/>
              </a:rPr>
              <a:t>IMAGE CLASSIFICATION USING CNN + VGG19</a:t>
            </a:r>
          </a:p>
        </p:txBody>
      </p:sp>
      <p:sp>
        <p:nvSpPr>
          <p:cNvPr name="TextBox 13" id="13"/>
          <p:cNvSpPr txBox="true"/>
          <p:nvPr/>
        </p:nvSpPr>
        <p:spPr>
          <a:xfrm rot="0">
            <a:off x="1028700" y="8560367"/>
            <a:ext cx="2982495" cy="428720"/>
          </a:xfrm>
          <a:prstGeom prst="rect">
            <a:avLst/>
          </a:prstGeom>
        </p:spPr>
        <p:txBody>
          <a:bodyPr anchor="t" rtlCol="false" tIns="0" lIns="0" bIns="0" rIns="0">
            <a:spAutoFit/>
          </a:bodyPr>
          <a:lstStyle/>
          <a:p>
            <a:pPr algn="l">
              <a:lnSpc>
                <a:spcPts val="3345"/>
              </a:lnSpc>
            </a:pPr>
            <a:r>
              <a:rPr lang="en-US" sz="2389" b="true">
                <a:solidFill>
                  <a:srgbClr val="FFFFFF"/>
                </a:solidFill>
                <a:latin typeface="Poppins Semi-Bold"/>
                <a:ea typeface="Poppins Semi-Bold"/>
                <a:cs typeface="Poppins Semi-Bold"/>
                <a:sym typeface="Poppins Semi-Bold"/>
              </a:rPr>
              <a:t>by:</a:t>
            </a:r>
          </a:p>
        </p:txBody>
      </p:sp>
      <p:sp>
        <p:nvSpPr>
          <p:cNvPr name="TextBox 14" id="14"/>
          <p:cNvSpPr txBox="true"/>
          <p:nvPr/>
        </p:nvSpPr>
        <p:spPr>
          <a:xfrm rot="0">
            <a:off x="1028700" y="9030906"/>
            <a:ext cx="6417455" cy="428720"/>
          </a:xfrm>
          <a:prstGeom prst="rect">
            <a:avLst/>
          </a:prstGeom>
        </p:spPr>
        <p:txBody>
          <a:bodyPr anchor="t" rtlCol="false" tIns="0" lIns="0" bIns="0" rIns="0">
            <a:spAutoFit/>
          </a:bodyPr>
          <a:lstStyle/>
          <a:p>
            <a:pPr algn="l">
              <a:lnSpc>
                <a:spcPts val="3345"/>
              </a:lnSpc>
            </a:pPr>
            <a:r>
              <a:rPr lang="en-US" sz="2389">
                <a:solidFill>
                  <a:srgbClr val="FFFFFF"/>
                </a:solidFill>
                <a:latin typeface="Poppins"/>
                <a:ea typeface="Poppins"/>
                <a:cs typeface="Poppins"/>
                <a:sym typeface="Poppins"/>
              </a:rPr>
              <a:t>Bhima Fairul Rifqi &amp; Hendri Agustono</a:t>
            </a:r>
          </a:p>
        </p:txBody>
      </p:sp>
      <p:sp>
        <p:nvSpPr>
          <p:cNvPr name="Freeform 15" id="15"/>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0087" y="2953951"/>
            <a:ext cx="11182301" cy="656960"/>
          </a:xfrm>
          <a:custGeom>
            <a:avLst/>
            <a:gdLst/>
            <a:ahLst/>
            <a:cxnLst/>
            <a:rect r="r" b="b" t="t" l="l"/>
            <a:pathLst>
              <a:path h="656960" w="11182301">
                <a:moveTo>
                  <a:pt x="0" y="0"/>
                </a:moveTo>
                <a:lnTo>
                  <a:pt x="11182301" y="0"/>
                </a:lnTo>
                <a:lnTo>
                  <a:pt x="11182301" y="656960"/>
                </a:lnTo>
                <a:lnTo>
                  <a:pt x="0" y="656960"/>
                </a:lnTo>
                <a:lnTo>
                  <a:pt x="0" y="0"/>
                </a:lnTo>
                <a:close/>
              </a:path>
            </a:pathLst>
          </a:custGeom>
          <a:blipFill>
            <a:blip r:embed="rId4"/>
            <a:stretch>
              <a:fillRect l="0" t="0" r="0" b="0"/>
            </a:stretch>
          </a:blipFill>
          <a:ln cap="rnd">
            <a:noFill/>
            <a:prstDash val="solid"/>
            <a:round/>
          </a:ln>
        </p:spPr>
      </p:sp>
      <p:sp>
        <p:nvSpPr>
          <p:cNvPr name="Freeform 5" id="5"/>
          <p:cNvSpPr/>
          <p:nvPr/>
        </p:nvSpPr>
        <p:spPr>
          <a:xfrm flipH="false" flipV="false" rot="0">
            <a:off x="1730087" y="5799651"/>
            <a:ext cx="6008329" cy="755617"/>
          </a:xfrm>
          <a:custGeom>
            <a:avLst/>
            <a:gdLst/>
            <a:ahLst/>
            <a:cxnLst/>
            <a:rect r="r" b="b" t="t" l="l"/>
            <a:pathLst>
              <a:path h="755617" w="6008329">
                <a:moveTo>
                  <a:pt x="0" y="0"/>
                </a:moveTo>
                <a:lnTo>
                  <a:pt x="6008329" y="0"/>
                </a:lnTo>
                <a:lnTo>
                  <a:pt x="6008329" y="755618"/>
                </a:lnTo>
                <a:lnTo>
                  <a:pt x="0" y="755618"/>
                </a:lnTo>
                <a:lnTo>
                  <a:pt x="0" y="0"/>
                </a:lnTo>
                <a:close/>
              </a:path>
            </a:pathLst>
          </a:custGeom>
          <a:blipFill>
            <a:blip r:embed="rId5"/>
            <a:stretch>
              <a:fillRect l="0" t="0" r="0" b="-114423"/>
            </a:stretch>
          </a:blipFill>
          <a:ln cap="rnd">
            <a:noFill/>
            <a:prstDash val="solid"/>
            <a:round/>
          </a:ln>
        </p:spPr>
      </p:sp>
      <p:sp>
        <p:nvSpPr>
          <p:cNvPr name="Freeform 6" id="6"/>
          <p:cNvSpPr/>
          <p:nvPr/>
        </p:nvSpPr>
        <p:spPr>
          <a:xfrm flipH="false" flipV="false" rot="0">
            <a:off x="1730087" y="6991200"/>
            <a:ext cx="5974128" cy="2810803"/>
          </a:xfrm>
          <a:custGeom>
            <a:avLst/>
            <a:gdLst/>
            <a:ahLst/>
            <a:cxnLst/>
            <a:rect r="r" b="b" t="t" l="l"/>
            <a:pathLst>
              <a:path h="2810803" w="5974128">
                <a:moveTo>
                  <a:pt x="0" y="0"/>
                </a:moveTo>
                <a:lnTo>
                  <a:pt x="5974128" y="0"/>
                </a:lnTo>
                <a:lnTo>
                  <a:pt x="5974128" y="2810803"/>
                </a:lnTo>
                <a:lnTo>
                  <a:pt x="0" y="2810803"/>
                </a:lnTo>
                <a:lnTo>
                  <a:pt x="0" y="0"/>
                </a:lnTo>
                <a:close/>
              </a:path>
            </a:pathLst>
          </a:custGeom>
          <a:blipFill>
            <a:blip r:embed="rId6"/>
            <a:stretch>
              <a:fillRect l="0" t="0" r="0" b="-123514"/>
            </a:stretch>
          </a:blipFill>
          <a:ln cap="rnd">
            <a:noFill/>
            <a:prstDash val="solid"/>
            <a:round/>
          </a:ln>
        </p:spPr>
      </p:sp>
      <p:sp>
        <p:nvSpPr>
          <p:cNvPr name="TextBox 7" id="7"/>
          <p:cNvSpPr txBox="true"/>
          <p:nvPr/>
        </p:nvSpPr>
        <p:spPr>
          <a:xfrm rot="0">
            <a:off x="1673683" y="1775104"/>
            <a:ext cx="7106795" cy="873815"/>
          </a:xfrm>
          <a:prstGeom prst="rect">
            <a:avLst/>
          </a:prstGeom>
        </p:spPr>
        <p:txBody>
          <a:bodyPr anchor="t" rtlCol="false" tIns="0" lIns="0" bIns="0" rIns="0">
            <a:spAutoFit/>
          </a:bodyPr>
          <a:lstStyle/>
          <a:p>
            <a:pPr algn="l">
              <a:lnSpc>
                <a:spcPts val="6440"/>
              </a:lnSpc>
            </a:pPr>
            <a:r>
              <a:rPr lang="en-US" sz="5600" b="true">
                <a:solidFill>
                  <a:srgbClr val="000000"/>
                </a:solidFill>
                <a:latin typeface="Poppins Bold"/>
                <a:ea typeface="Poppins Bold"/>
                <a:cs typeface="Poppins Bold"/>
                <a:sym typeface="Poppins Bold"/>
              </a:rPr>
              <a:t>Splitting Data</a:t>
            </a:r>
          </a:p>
        </p:txBody>
      </p:sp>
      <p:sp>
        <p:nvSpPr>
          <p:cNvPr name="TextBox 8" id="8"/>
          <p:cNvSpPr txBox="true"/>
          <p:nvPr/>
        </p:nvSpPr>
        <p:spPr>
          <a:xfrm rot="0">
            <a:off x="1730087" y="4621037"/>
            <a:ext cx="7106795" cy="873815"/>
          </a:xfrm>
          <a:prstGeom prst="rect">
            <a:avLst/>
          </a:prstGeom>
        </p:spPr>
        <p:txBody>
          <a:bodyPr anchor="t" rtlCol="false" tIns="0" lIns="0" bIns="0" rIns="0">
            <a:spAutoFit/>
          </a:bodyPr>
          <a:lstStyle/>
          <a:p>
            <a:pPr algn="l" marL="0" indent="0" lvl="0">
              <a:lnSpc>
                <a:spcPts val="6440"/>
              </a:lnSpc>
              <a:spcBef>
                <a:spcPct val="0"/>
              </a:spcBef>
            </a:pPr>
            <a:r>
              <a:rPr lang="en-US" b="true" sz="5600" strike="noStrike" u="none">
                <a:solidFill>
                  <a:srgbClr val="000000"/>
                </a:solidFill>
                <a:latin typeface="Poppins Bold"/>
                <a:ea typeface="Poppins Bold"/>
                <a:cs typeface="Poppins Bold"/>
                <a:sym typeface="Poppins Bold"/>
              </a:rPr>
              <a:t>Seperate Data</a:t>
            </a:r>
          </a:p>
        </p:txBody>
      </p:sp>
      <p:sp>
        <p:nvSpPr>
          <p:cNvPr name="Freeform 9" id="9"/>
          <p:cNvSpPr/>
          <p:nvPr/>
        </p:nvSpPr>
        <p:spPr>
          <a:xfrm flipH="false" flipV="false" rot="0">
            <a:off x="8269987" y="6991200"/>
            <a:ext cx="5974128" cy="2810803"/>
          </a:xfrm>
          <a:custGeom>
            <a:avLst/>
            <a:gdLst/>
            <a:ahLst/>
            <a:cxnLst/>
            <a:rect r="r" b="b" t="t" l="l"/>
            <a:pathLst>
              <a:path h="2810803" w="5974128">
                <a:moveTo>
                  <a:pt x="0" y="0"/>
                </a:moveTo>
                <a:lnTo>
                  <a:pt x="5974128" y="0"/>
                </a:lnTo>
                <a:lnTo>
                  <a:pt x="5974128" y="2810803"/>
                </a:lnTo>
                <a:lnTo>
                  <a:pt x="0" y="2810803"/>
                </a:lnTo>
                <a:lnTo>
                  <a:pt x="0" y="0"/>
                </a:lnTo>
                <a:close/>
              </a:path>
            </a:pathLst>
          </a:custGeom>
          <a:blipFill>
            <a:blip r:embed="rId6"/>
            <a:stretch>
              <a:fillRect l="0" t="-101068" r="0" b="-22445"/>
            </a:stretch>
          </a:blipFill>
          <a:ln cap="rnd">
            <a:noFill/>
            <a:prstDash val="solid"/>
            <a:round/>
          </a:ln>
        </p:spPr>
      </p:sp>
      <p:sp>
        <p:nvSpPr>
          <p:cNvPr name="Freeform 10" id="10"/>
          <p:cNvSpPr/>
          <p:nvPr/>
        </p:nvSpPr>
        <p:spPr>
          <a:xfrm flipH="false" flipV="false" rot="0">
            <a:off x="8252887" y="5799651"/>
            <a:ext cx="6008329" cy="755617"/>
          </a:xfrm>
          <a:custGeom>
            <a:avLst/>
            <a:gdLst/>
            <a:ahLst/>
            <a:cxnLst/>
            <a:rect r="r" b="b" t="t" l="l"/>
            <a:pathLst>
              <a:path h="755617" w="6008329">
                <a:moveTo>
                  <a:pt x="0" y="0"/>
                </a:moveTo>
                <a:lnTo>
                  <a:pt x="6008329" y="0"/>
                </a:lnTo>
                <a:lnTo>
                  <a:pt x="6008329" y="755618"/>
                </a:lnTo>
                <a:lnTo>
                  <a:pt x="0" y="755618"/>
                </a:lnTo>
                <a:lnTo>
                  <a:pt x="0" y="0"/>
                </a:lnTo>
                <a:close/>
              </a:path>
            </a:pathLst>
          </a:custGeom>
          <a:blipFill>
            <a:blip r:embed="rId5"/>
            <a:stretch>
              <a:fillRect l="0" t="-100412" r="0" b="-14011"/>
            </a:stretch>
          </a:blipFill>
          <a:ln cap="rnd">
            <a:noFill/>
            <a:prstDash val="solid"/>
            <a:round/>
          </a:ln>
        </p:spPr>
      </p:sp>
      <p:sp>
        <p:nvSpPr>
          <p:cNvPr name="TextBox 11" id="11"/>
          <p:cNvSpPr txBox="true"/>
          <p:nvPr/>
        </p:nvSpPr>
        <p:spPr>
          <a:xfrm rot="0">
            <a:off x="13130632" y="2817476"/>
            <a:ext cx="4840915" cy="793501"/>
          </a:xfrm>
          <a:prstGeom prst="rect">
            <a:avLst/>
          </a:prstGeom>
        </p:spPr>
        <p:txBody>
          <a:bodyPr anchor="t" rtlCol="false" tIns="0" lIns="0" bIns="0" rIns="0">
            <a:spAutoFit/>
          </a:bodyPr>
          <a:lstStyle/>
          <a:p>
            <a:pPr algn="l">
              <a:lnSpc>
                <a:spcPts val="3238"/>
              </a:lnSpc>
            </a:pPr>
            <a:r>
              <a:rPr lang="en-US" sz="2089" spc="12">
                <a:solidFill>
                  <a:srgbClr val="000000"/>
                </a:solidFill>
                <a:latin typeface="DM Sans"/>
                <a:ea typeface="DM Sans"/>
                <a:cs typeface="DM Sans"/>
                <a:sym typeface="DM Sans"/>
              </a:rPr>
              <a:t>Splitting dataset to 80% training and 20% for testing.</a:t>
            </a:r>
          </a:p>
        </p:txBody>
      </p:sp>
      <p:sp>
        <p:nvSpPr>
          <p:cNvPr name="TextBox 12" id="12"/>
          <p:cNvSpPr txBox="true"/>
          <p:nvPr/>
        </p:nvSpPr>
        <p:spPr>
          <a:xfrm rot="0">
            <a:off x="14611302" y="6344494"/>
            <a:ext cx="3157385" cy="2913806"/>
          </a:xfrm>
          <a:prstGeom prst="rect">
            <a:avLst/>
          </a:prstGeom>
        </p:spPr>
        <p:txBody>
          <a:bodyPr anchor="t" rtlCol="false" tIns="0" lIns="0" bIns="0" rIns="0">
            <a:spAutoFit/>
          </a:bodyPr>
          <a:lstStyle/>
          <a:p>
            <a:pPr algn="just">
              <a:lnSpc>
                <a:spcPts val="3350"/>
              </a:lnSpc>
            </a:pPr>
            <a:r>
              <a:rPr lang="en-US" sz="2161" spc="12">
                <a:solidFill>
                  <a:srgbClr val="000000"/>
                </a:solidFill>
                <a:latin typeface="DM Sans"/>
                <a:ea typeface="DM Sans"/>
                <a:cs typeface="DM Sans"/>
                <a:sym typeface="DM Sans"/>
              </a:rPr>
              <a:t>This setup prepares data for feeding into a model, separating data into training and testing sets and applying preprocessing specific to the VGG19 network.</a:t>
            </a:r>
          </a:p>
        </p:txBody>
      </p:sp>
      <p:sp>
        <p:nvSpPr>
          <p:cNvPr name="Freeform 13" id="13"/>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20650" y="4720576"/>
            <a:ext cx="5635615" cy="3284451"/>
          </a:xfrm>
          <a:custGeom>
            <a:avLst/>
            <a:gdLst/>
            <a:ahLst/>
            <a:cxnLst/>
            <a:rect r="r" b="b" t="t" l="l"/>
            <a:pathLst>
              <a:path h="3284451" w="5635615">
                <a:moveTo>
                  <a:pt x="0" y="0"/>
                </a:moveTo>
                <a:lnTo>
                  <a:pt x="5635615" y="0"/>
                </a:lnTo>
                <a:lnTo>
                  <a:pt x="5635615" y="3284451"/>
                </a:lnTo>
                <a:lnTo>
                  <a:pt x="0" y="3284451"/>
                </a:lnTo>
                <a:lnTo>
                  <a:pt x="0" y="0"/>
                </a:lnTo>
                <a:close/>
              </a:path>
            </a:pathLst>
          </a:custGeom>
          <a:blipFill>
            <a:blip r:embed="rId6"/>
            <a:stretch>
              <a:fillRect l="0" t="0" r="0" b="0"/>
            </a:stretch>
          </a:blipFill>
          <a:ln cap="rnd">
            <a:noFill/>
            <a:prstDash val="solid"/>
            <a:round/>
          </a:ln>
        </p:spPr>
      </p:sp>
      <p:sp>
        <p:nvSpPr>
          <p:cNvPr name="TextBox 6" id="6"/>
          <p:cNvSpPr txBox="true"/>
          <p:nvPr/>
        </p:nvSpPr>
        <p:spPr>
          <a:xfrm rot="0">
            <a:off x="8544441" y="4706321"/>
            <a:ext cx="8493842" cy="3259555"/>
          </a:xfrm>
          <a:prstGeom prst="rect">
            <a:avLst/>
          </a:prstGeom>
        </p:spPr>
        <p:txBody>
          <a:bodyPr anchor="t" rtlCol="false" tIns="0" lIns="0" bIns="0" rIns="0">
            <a:spAutoFit/>
          </a:bodyPr>
          <a:lstStyle/>
          <a:p>
            <a:pPr algn="just">
              <a:lnSpc>
                <a:spcPts val="3251"/>
              </a:lnSpc>
            </a:pPr>
            <a:r>
              <a:rPr lang="en-US" sz="2097" spc="12">
                <a:solidFill>
                  <a:srgbClr val="000000"/>
                </a:solidFill>
                <a:latin typeface="DM Sans"/>
                <a:ea typeface="DM Sans"/>
                <a:cs typeface="DM Sans"/>
                <a:sym typeface="DM Sans"/>
              </a:rPr>
              <a:t>This code make pipeline that chains together with several image transformations to be applied sequentially. First, images are resized to 244x244 pixels. Then, pixel values are rescaled to the range [0, 1] by dividing by 255. Data augmentation is then applied with random horizontal flips, rotations up to 0.1 radians, zooms with a factor of 0.1, and contrast adjustments also with a factor of 0.1. This augment sequence used to increase training data diversity and improve model robustness.</a:t>
            </a:r>
          </a:p>
        </p:txBody>
      </p:sp>
      <p:sp>
        <p:nvSpPr>
          <p:cNvPr name="Freeform 7" id="7"/>
          <p:cNvSpPr/>
          <p:nvPr/>
        </p:nvSpPr>
        <p:spPr>
          <a:xfrm flipH="false" flipV="false" rot="0">
            <a:off x="568533" y="2063659"/>
            <a:ext cx="1333680" cy="1341953"/>
          </a:xfrm>
          <a:custGeom>
            <a:avLst/>
            <a:gdLst/>
            <a:ahLst/>
            <a:cxnLst/>
            <a:rect r="r" b="b" t="t" l="l"/>
            <a:pathLst>
              <a:path h="1341953" w="1333680">
                <a:moveTo>
                  <a:pt x="0" y="0"/>
                </a:moveTo>
                <a:lnTo>
                  <a:pt x="1333680" y="0"/>
                </a:lnTo>
                <a:lnTo>
                  <a:pt x="1333680" y="1341953"/>
                </a:lnTo>
                <a:lnTo>
                  <a:pt x="0" y="1341953"/>
                </a:lnTo>
                <a:lnTo>
                  <a:pt x="0" y="0"/>
                </a:lnTo>
                <a:close/>
              </a:path>
            </a:pathLst>
          </a:custGeom>
          <a:blipFill>
            <a:blip r:embed="rId7">
              <a:extLst>
                <a:ext uri="{96DAC541-7B7A-43D3-8B79-37D633B846F1}">
                  <asvg:svgBlip xmlns:asvg="http://schemas.microsoft.com/office/drawing/2016/SVG/main" r:embed="rId8"/>
                </a:ext>
              </a:extLst>
            </a:blip>
            <a:stretch>
              <a:fillRect l="-45226" t="-44330" r="0" b="0"/>
            </a:stretch>
          </a:blipFill>
        </p:spPr>
      </p:sp>
      <p:sp>
        <p:nvSpPr>
          <p:cNvPr name="TextBox 8" id="8"/>
          <p:cNvSpPr txBox="true"/>
          <p:nvPr/>
        </p:nvSpPr>
        <p:spPr>
          <a:xfrm rot="0">
            <a:off x="1729425" y="2516889"/>
            <a:ext cx="12729391" cy="888723"/>
          </a:xfrm>
          <a:prstGeom prst="rect">
            <a:avLst/>
          </a:prstGeom>
        </p:spPr>
        <p:txBody>
          <a:bodyPr anchor="t" rtlCol="false" tIns="0" lIns="0" bIns="0" rIns="0">
            <a:spAutoFit/>
          </a:bodyPr>
          <a:lstStyle/>
          <a:p>
            <a:pPr algn="l">
              <a:lnSpc>
                <a:spcPts val="6516"/>
              </a:lnSpc>
            </a:pPr>
            <a:r>
              <a:rPr lang="en-US" sz="5666" b="true">
                <a:solidFill>
                  <a:srgbClr val="000000"/>
                </a:solidFill>
                <a:latin typeface="Poppins Bold"/>
                <a:ea typeface="Poppins Bold"/>
                <a:cs typeface="Poppins Bold"/>
                <a:sym typeface="Poppins Bold"/>
              </a:rPr>
              <a:t>Create Augmented Pipeline</a:t>
            </a:r>
          </a:p>
        </p:txBody>
      </p:sp>
      <p:sp>
        <p:nvSpPr>
          <p:cNvPr name="TextBox 9" id="9"/>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42882" y="5677645"/>
            <a:ext cx="1666760" cy="0"/>
          </a:xfrm>
          <a:prstGeom prst="line">
            <a:avLst/>
          </a:prstGeom>
          <a:ln cap="flat" w="57150">
            <a:solidFill>
              <a:srgbClr val="7B29E8"/>
            </a:solidFill>
            <a:prstDash val="solid"/>
            <a:headEnd type="none" len="sm" w="sm"/>
            <a:tailEnd type="none" len="sm" w="sm"/>
          </a:ln>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49961">
            <a:off x="6816329" y="8671670"/>
            <a:ext cx="5675810" cy="4554838"/>
          </a:xfrm>
          <a:custGeom>
            <a:avLst/>
            <a:gdLst/>
            <a:ahLst/>
            <a:cxnLst/>
            <a:rect r="r" b="b" t="t" l="l"/>
            <a:pathLst>
              <a:path h="4554838" w="5675810">
                <a:moveTo>
                  <a:pt x="0" y="0"/>
                </a:moveTo>
                <a:lnTo>
                  <a:pt x="5675811" y="0"/>
                </a:lnTo>
                <a:lnTo>
                  <a:pt x="5675811" y="4554837"/>
                </a:lnTo>
                <a:lnTo>
                  <a:pt x="0" y="4554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42882" y="2483595"/>
            <a:ext cx="5801063" cy="2247299"/>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Model</a:t>
            </a:r>
          </a:p>
          <a:p>
            <a:pPr algn="l">
              <a:lnSpc>
                <a:spcPts val="8510"/>
              </a:lnSpc>
            </a:pPr>
            <a:r>
              <a:rPr lang="en-US" sz="7400" b="true">
                <a:solidFill>
                  <a:srgbClr val="000000"/>
                </a:solidFill>
                <a:latin typeface="Poppins Bold"/>
                <a:ea typeface="Poppins Bold"/>
                <a:cs typeface="Poppins Bold"/>
                <a:sym typeface="Poppins Bold"/>
              </a:rPr>
              <a:t>Training</a:t>
            </a:r>
          </a:p>
        </p:txBody>
      </p:sp>
      <p:sp>
        <p:nvSpPr>
          <p:cNvPr name="TextBox 7" id="7"/>
          <p:cNvSpPr txBox="true"/>
          <p:nvPr/>
        </p:nvSpPr>
        <p:spPr>
          <a:xfrm rot="0">
            <a:off x="10626063" y="1995708"/>
            <a:ext cx="3326923" cy="457770"/>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Load Pretrain Model</a:t>
            </a:r>
          </a:p>
        </p:txBody>
      </p:sp>
      <p:sp>
        <p:nvSpPr>
          <p:cNvPr name="TextBox 8" id="8"/>
          <p:cNvSpPr txBox="true"/>
          <p:nvPr/>
        </p:nvSpPr>
        <p:spPr>
          <a:xfrm rot="0">
            <a:off x="10626063" y="2686638"/>
            <a:ext cx="6115934" cy="377825"/>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Initiating the VGG19 pretrained model.</a:t>
            </a:r>
          </a:p>
        </p:txBody>
      </p:sp>
      <p:sp>
        <p:nvSpPr>
          <p:cNvPr name="TextBox 9" id="9"/>
          <p:cNvSpPr txBox="true"/>
          <p:nvPr/>
        </p:nvSpPr>
        <p:spPr>
          <a:xfrm rot="0">
            <a:off x="8907338" y="1806161"/>
            <a:ext cx="1320841" cy="1010279"/>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01</a:t>
            </a:r>
          </a:p>
        </p:txBody>
      </p:sp>
      <p:sp>
        <p:nvSpPr>
          <p:cNvPr name="TextBox 10" id="10"/>
          <p:cNvSpPr txBox="true"/>
          <p:nvPr/>
        </p:nvSpPr>
        <p:spPr>
          <a:xfrm rot="0">
            <a:off x="10626063" y="3701729"/>
            <a:ext cx="2936010" cy="457770"/>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Initiate Callbacks</a:t>
            </a:r>
          </a:p>
        </p:txBody>
      </p:sp>
      <p:sp>
        <p:nvSpPr>
          <p:cNvPr name="TextBox 11" id="11"/>
          <p:cNvSpPr txBox="true"/>
          <p:nvPr/>
        </p:nvSpPr>
        <p:spPr>
          <a:xfrm rot="0">
            <a:off x="10626063" y="4392659"/>
            <a:ext cx="6115934"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IInitialise callbacks required for training models that is early stopping and reduce learning rate.</a:t>
            </a:r>
          </a:p>
        </p:txBody>
      </p:sp>
      <p:sp>
        <p:nvSpPr>
          <p:cNvPr name="TextBox 12" id="12"/>
          <p:cNvSpPr txBox="true"/>
          <p:nvPr/>
        </p:nvSpPr>
        <p:spPr>
          <a:xfrm rot="0">
            <a:off x="8724880" y="3512182"/>
            <a:ext cx="1502704"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02</a:t>
            </a:r>
          </a:p>
        </p:txBody>
      </p:sp>
      <p:sp>
        <p:nvSpPr>
          <p:cNvPr name="Freeform 13" id="13"/>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626063" y="5979074"/>
            <a:ext cx="4422653" cy="457770"/>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Create Model Architecture</a:t>
            </a:r>
          </a:p>
        </p:txBody>
      </p:sp>
      <p:sp>
        <p:nvSpPr>
          <p:cNvPr name="TextBox 15" id="15"/>
          <p:cNvSpPr txBox="true"/>
          <p:nvPr/>
        </p:nvSpPr>
        <p:spPr>
          <a:xfrm rot="0">
            <a:off x="10626063" y="6670004"/>
            <a:ext cx="6115934"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Defining the architecture of a new model from the pretrained VGG19 layers and new layers defined.</a:t>
            </a:r>
          </a:p>
        </p:txBody>
      </p:sp>
      <p:sp>
        <p:nvSpPr>
          <p:cNvPr name="TextBox 16" id="16"/>
          <p:cNvSpPr txBox="true"/>
          <p:nvPr/>
        </p:nvSpPr>
        <p:spPr>
          <a:xfrm rot="0">
            <a:off x="8466305" y="5789527"/>
            <a:ext cx="1761279"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03</a:t>
            </a:r>
          </a:p>
        </p:txBody>
      </p:sp>
      <p:sp>
        <p:nvSpPr>
          <p:cNvPr name="TextBox 17" id="17"/>
          <p:cNvSpPr txBox="true"/>
          <p:nvPr/>
        </p:nvSpPr>
        <p:spPr>
          <a:xfrm rot="0">
            <a:off x="10626063" y="8161169"/>
            <a:ext cx="3217691" cy="457770"/>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Compile The Model</a:t>
            </a:r>
          </a:p>
        </p:txBody>
      </p:sp>
      <p:sp>
        <p:nvSpPr>
          <p:cNvPr name="TextBox 18" id="18"/>
          <p:cNvSpPr txBox="true"/>
          <p:nvPr/>
        </p:nvSpPr>
        <p:spPr>
          <a:xfrm rot="0">
            <a:off x="10626063" y="8754899"/>
            <a:ext cx="6115934" cy="377825"/>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Compiling the final model.</a:t>
            </a:r>
          </a:p>
        </p:txBody>
      </p:sp>
      <p:sp>
        <p:nvSpPr>
          <p:cNvPr name="TextBox 19" id="19"/>
          <p:cNvSpPr txBox="true"/>
          <p:nvPr/>
        </p:nvSpPr>
        <p:spPr>
          <a:xfrm rot="0">
            <a:off x="7833162" y="7971621"/>
            <a:ext cx="2394422"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04</a:t>
            </a:r>
          </a:p>
        </p:txBody>
      </p:sp>
      <p:sp>
        <p:nvSpPr>
          <p:cNvPr name="TextBox 20" id="20"/>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3683" y="2870018"/>
            <a:ext cx="10282625" cy="2088374"/>
          </a:xfrm>
          <a:custGeom>
            <a:avLst/>
            <a:gdLst/>
            <a:ahLst/>
            <a:cxnLst/>
            <a:rect r="r" b="b" t="t" l="l"/>
            <a:pathLst>
              <a:path h="2088374" w="10282625">
                <a:moveTo>
                  <a:pt x="0" y="0"/>
                </a:moveTo>
                <a:lnTo>
                  <a:pt x="10282625" y="0"/>
                </a:lnTo>
                <a:lnTo>
                  <a:pt x="10282625" y="2088375"/>
                </a:lnTo>
                <a:lnTo>
                  <a:pt x="0" y="2088375"/>
                </a:lnTo>
                <a:lnTo>
                  <a:pt x="0" y="0"/>
                </a:lnTo>
                <a:close/>
              </a:path>
            </a:pathLst>
          </a:custGeom>
          <a:blipFill>
            <a:blip r:embed="rId6"/>
            <a:stretch>
              <a:fillRect l="0" t="-468" r="0" b="-468"/>
            </a:stretch>
          </a:blipFill>
          <a:ln cap="rnd">
            <a:noFill/>
            <a:prstDash val="solid"/>
            <a:round/>
          </a:ln>
        </p:spPr>
      </p:sp>
      <p:sp>
        <p:nvSpPr>
          <p:cNvPr name="Freeform 6" id="6"/>
          <p:cNvSpPr/>
          <p:nvPr/>
        </p:nvSpPr>
        <p:spPr>
          <a:xfrm flipH="false" flipV="false" rot="0">
            <a:off x="1673683" y="6708507"/>
            <a:ext cx="3325620" cy="3063670"/>
          </a:xfrm>
          <a:custGeom>
            <a:avLst/>
            <a:gdLst/>
            <a:ahLst/>
            <a:cxnLst/>
            <a:rect r="r" b="b" t="t" l="l"/>
            <a:pathLst>
              <a:path h="3063670" w="3325620">
                <a:moveTo>
                  <a:pt x="0" y="0"/>
                </a:moveTo>
                <a:lnTo>
                  <a:pt x="3325620" y="0"/>
                </a:lnTo>
                <a:lnTo>
                  <a:pt x="3325620" y="3063670"/>
                </a:lnTo>
                <a:lnTo>
                  <a:pt x="0" y="3063670"/>
                </a:lnTo>
                <a:lnTo>
                  <a:pt x="0" y="0"/>
                </a:lnTo>
                <a:close/>
              </a:path>
            </a:pathLst>
          </a:custGeom>
          <a:blipFill>
            <a:blip r:embed="rId7"/>
            <a:stretch>
              <a:fillRect l="0" t="0" r="0" b="0"/>
            </a:stretch>
          </a:blipFill>
          <a:ln cap="rnd">
            <a:noFill/>
            <a:prstDash val="solid"/>
            <a:round/>
          </a:ln>
        </p:spPr>
      </p:sp>
      <p:sp>
        <p:nvSpPr>
          <p:cNvPr name="TextBox 7" id="7"/>
          <p:cNvSpPr txBox="true"/>
          <p:nvPr/>
        </p:nvSpPr>
        <p:spPr>
          <a:xfrm rot="0">
            <a:off x="1673683" y="1775104"/>
            <a:ext cx="8147852" cy="873815"/>
          </a:xfrm>
          <a:prstGeom prst="rect">
            <a:avLst/>
          </a:prstGeom>
        </p:spPr>
        <p:txBody>
          <a:bodyPr anchor="t" rtlCol="false" tIns="0" lIns="0" bIns="0" rIns="0">
            <a:spAutoFit/>
          </a:bodyPr>
          <a:lstStyle/>
          <a:p>
            <a:pPr algn="l">
              <a:lnSpc>
                <a:spcPts val="6440"/>
              </a:lnSpc>
            </a:pPr>
            <a:r>
              <a:rPr lang="en-US" sz="5600" b="true">
                <a:solidFill>
                  <a:srgbClr val="000000"/>
                </a:solidFill>
                <a:latin typeface="Poppins Bold"/>
                <a:ea typeface="Poppins Bold"/>
                <a:cs typeface="Poppins Bold"/>
                <a:sym typeface="Poppins Bold"/>
              </a:rPr>
              <a:t>Load Pretrain Model</a:t>
            </a:r>
          </a:p>
        </p:txBody>
      </p:sp>
      <p:sp>
        <p:nvSpPr>
          <p:cNvPr name="TextBox 8" id="8"/>
          <p:cNvSpPr txBox="true"/>
          <p:nvPr/>
        </p:nvSpPr>
        <p:spPr>
          <a:xfrm rot="0">
            <a:off x="1673683" y="5615618"/>
            <a:ext cx="7106795" cy="873815"/>
          </a:xfrm>
          <a:prstGeom prst="rect">
            <a:avLst/>
          </a:prstGeom>
        </p:spPr>
        <p:txBody>
          <a:bodyPr anchor="t" rtlCol="false" tIns="0" lIns="0" bIns="0" rIns="0">
            <a:spAutoFit/>
          </a:bodyPr>
          <a:lstStyle/>
          <a:p>
            <a:pPr algn="l" marL="0" indent="0" lvl="0">
              <a:lnSpc>
                <a:spcPts val="6440"/>
              </a:lnSpc>
              <a:spcBef>
                <a:spcPct val="0"/>
              </a:spcBef>
            </a:pPr>
            <a:r>
              <a:rPr lang="en-US" b="true" sz="5600">
                <a:solidFill>
                  <a:srgbClr val="000000"/>
                </a:solidFill>
                <a:latin typeface="Poppins Bold"/>
                <a:ea typeface="Poppins Bold"/>
                <a:cs typeface="Poppins Bold"/>
                <a:sym typeface="Poppins Bold"/>
              </a:rPr>
              <a:t>Initiate Callbacks</a:t>
            </a:r>
          </a:p>
        </p:txBody>
      </p:sp>
      <p:sp>
        <p:nvSpPr>
          <p:cNvPr name="TextBox 9" id="9"/>
          <p:cNvSpPr txBox="true"/>
          <p:nvPr/>
        </p:nvSpPr>
        <p:spPr>
          <a:xfrm rot="0">
            <a:off x="12273752" y="2946257"/>
            <a:ext cx="5483019" cy="1888337"/>
          </a:xfrm>
          <a:prstGeom prst="rect">
            <a:avLst/>
          </a:prstGeom>
        </p:spPr>
        <p:txBody>
          <a:bodyPr anchor="t" rtlCol="false" tIns="0" lIns="0" bIns="0" rIns="0">
            <a:spAutoFit/>
          </a:bodyPr>
          <a:lstStyle/>
          <a:p>
            <a:pPr algn="just">
              <a:lnSpc>
                <a:spcPts val="2493"/>
              </a:lnSpc>
              <a:spcBef>
                <a:spcPct val="0"/>
              </a:spcBef>
            </a:pPr>
            <a:r>
              <a:rPr lang="en-US" sz="1781">
                <a:solidFill>
                  <a:srgbClr val="000000"/>
                </a:solidFill>
                <a:latin typeface="Poppins"/>
                <a:ea typeface="Poppins"/>
                <a:cs typeface="Poppins"/>
                <a:sym typeface="Poppins"/>
              </a:rPr>
              <a:t>This code loads a pre-trained VGG19 model from Keras Applications. It specifies an input shape of 244x244 pixels with 3 color channels, doesn't include the top classification layers (include_top=False), uses 'imagenet' weights, and employs max pooling.</a:t>
            </a:r>
          </a:p>
        </p:txBody>
      </p:sp>
      <p:sp>
        <p:nvSpPr>
          <p:cNvPr name="TextBox 10" id="10"/>
          <p:cNvSpPr txBox="true"/>
          <p:nvPr/>
        </p:nvSpPr>
        <p:spPr>
          <a:xfrm rot="0">
            <a:off x="5539422" y="6800923"/>
            <a:ext cx="7600422" cy="2831312"/>
          </a:xfrm>
          <a:prstGeom prst="rect">
            <a:avLst/>
          </a:prstGeom>
        </p:spPr>
        <p:txBody>
          <a:bodyPr anchor="t" rtlCol="false" tIns="0" lIns="0" bIns="0" rIns="0">
            <a:spAutoFit/>
          </a:bodyPr>
          <a:lstStyle/>
          <a:p>
            <a:pPr algn="just">
              <a:lnSpc>
                <a:spcPts val="2493"/>
              </a:lnSpc>
              <a:spcBef>
                <a:spcPct val="0"/>
              </a:spcBef>
            </a:pPr>
            <a:r>
              <a:rPr lang="en-US" sz="1781">
                <a:solidFill>
                  <a:srgbClr val="000000"/>
                </a:solidFill>
                <a:latin typeface="Poppins"/>
                <a:ea typeface="Poppins"/>
                <a:cs typeface="Poppins"/>
                <a:sym typeface="Poppins"/>
              </a:rPr>
              <a:t>This code initializes two Keras callbacks: EarlyStopping and ReduceLROnPlateau. EarlyStopping monitors the validation loss (val_loss) and stops training if it doesn't improve for 10 epochs (patience=10), restoring the best weights found. ReduceLROnPlateau also monitors val_loss and reduces the learning rate by a factor of 0.2 if the loss plateaus for 10 epochs, with a minimum learning rate of 1e-10. These callbacks help prevent overfitting and fine-tune the learning process for optimal performance.</a:t>
            </a:r>
          </a:p>
        </p:txBody>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48832" y="2945625"/>
            <a:ext cx="5706763" cy="3968227"/>
          </a:xfrm>
          <a:custGeom>
            <a:avLst/>
            <a:gdLst/>
            <a:ahLst/>
            <a:cxnLst/>
            <a:rect r="r" b="b" t="t" l="l"/>
            <a:pathLst>
              <a:path h="3968227" w="5706763">
                <a:moveTo>
                  <a:pt x="0" y="0"/>
                </a:moveTo>
                <a:lnTo>
                  <a:pt x="5706763" y="0"/>
                </a:lnTo>
                <a:lnTo>
                  <a:pt x="5706763" y="3968227"/>
                </a:lnTo>
                <a:lnTo>
                  <a:pt x="0" y="3968227"/>
                </a:lnTo>
                <a:lnTo>
                  <a:pt x="0" y="0"/>
                </a:lnTo>
                <a:close/>
              </a:path>
            </a:pathLst>
          </a:custGeom>
          <a:blipFill>
            <a:blip r:embed="rId6"/>
            <a:stretch>
              <a:fillRect l="0" t="0" r="0" b="0"/>
            </a:stretch>
          </a:blipFill>
          <a:ln cap="rnd">
            <a:noFill/>
            <a:prstDash val="solid"/>
            <a:round/>
          </a:ln>
        </p:spPr>
      </p:sp>
      <p:sp>
        <p:nvSpPr>
          <p:cNvPr name="Freeform 6" id="6"/>
          <p:cNvSpPr/>
          <p:nvPr/>
        </p:nvSpPr>
        <p:spPr>
          <a:xfrm flipH="false" flipV="false" rot="0">
            <a:off x="12231820" y="2945625"/>
            <a:ext cx="5173497" cy="3968227"/>
          </a:xfrm>
          <a:custGeom>
            <a:avLst/>
            <a:gdLst/>
            <a:ahLst/>
            <a:cxnLst/>
            <a:rect r="r" b="b" t="t" l="l"/>
            <a:pathLst>
              <a:path h="3968227" w="5173497">
                <a:moveTo>
                  <a:pt x="0" y="0"/>
                </a:moveTo>
                <a:lnTo>
                  <a:pt x="5173497" y="0"/>
                </a:lnTo>
                <a:lnTo>
                  <a:pt x="5173497" y="3968227"/>
                </a:lnTo>
                <a:lnTo>
                  <a:pt x="0" y="3968227"/>
                </a:lnTo>
                <a:lnTo>
                  <a:pt x="0" y="0"/>
                </a:lnTo>
                <a:close/>
              </a:path>
            </a:pathLst>
          </a:custGeom>
          <a:blipFill>
            <a:blip r:embed="rId7"/>
            <a:stretch>
              <a:fillRect l="0" t="0" r="0" b="0"/>
            </a:stretch>
          </a:blipFill>
          <a:ln cap="rnd">
            <a:noFill/>
            <a:prstDash val="solid"/>
            <a:round/>
          </a:ln>
        </p:spPr>
      </p:sp>
      <p:sp>
        <p:nvSpPr>
          <p:cNvPr name="Freeform 7" id="7"/>
          <p:cNvSpPr/>
          <p:nvPr/>
        </p:nvSpPr>
        <p:spPr>
          <a:xfrm flipH="false" flipV="false" rot="0">
            <a:off x="12231820" y="7037367"/>
            <a:ext cx="5173497" cy="1665922"/>
          </a:xfrm>
          <a:custGeom>
            <a:avLst/>
            <a:gdLst/>
            <a:ahLst/>
            <a:cxnLst/>
            <a:rect r="r" b="b" t="t" l="l"/>
            <a:pathLst>
              <a:path h="1665922" w="5173497">
                <a:moveTo>
                  <a:pt x="0" y="0"/>
                </a:moveTo>
                <a:lnTo>
                  <a:pt x="5173497" y="0"/>
                </a:lnTo>
                <a:lnTo>
                  <a:pt x="5173497" y="1665922"/>
                </a:lnTo>
                <a:lnTo>
                  <a:pt x="0" y="1665922"/>
                </a:lnTo>
                <a:lnTo>
                  <a:pt x="0" y="0"/>
                </a:lnTo>
                <a:close/>
              </a:path>
            </a:pathLst>
          </a:custGeom>
          <a:blipFill>
            <a:blip r:embed="rId8"/>
            <a:stretch>
              <a:fillRect l="0" t="0" r="0" b="0"/>
            </a:stretch>
          </a:blipFill>
          <a:ln cap="rnd">
            <a:noFill/>
            <a:prstDash val="solid"/>
            <a:round/>
          </a:ln>
        </p:spPr>
      </p:sp>
      <p:sp>
        <p:nvSpPr>
          <p:cNvPr name="Freeform 8" id="8"/>
          <p:cNvSpPr/>
          <p:nvPr/>
        </p:nvSpPr>
        <p:spPr>
          <a:xfrm flipH="false" flipV="false" rot="0">
            <a:off x="882683" y="2945625"/>
            <a:ext cx="5089278" cy="3147393"/>
          </a:xfrm>
          <a:custGeom>
            <a:avLst/>
            <a:gdLst/>
            <a:ahLst/>
            <a:cxnLst/>
            <a:rect r="r" b="b" t="t" l="l"/>
            <a:pathLst>
              <a:path h="3147393" w="5089278">
                <a:moveTo>
                  <a:pt x="0" y="0"/>
                </a:moveTo>
                <a:lnTo>
                  <a:pt x="5089278" y="0"/>
                </a:lnTo>
                <a:lnTo>
                  <a:pt x="5089278" y="3147393"/>
                </a:lnTo>
                <a:lnTo>
                  <a:pt x="0" y="3147393"/>
                </a:lnTo>
                <a:lnTo>
                  <a:pt x="0" y="0"/>
                </a:lnTo>
                <a:close/>
              </a:path>
            </a:pathLst>
          </a:custGeom>
          <a:blipFill>
            <a:blip r:embed="rId9"/>
            <a:stretch>
              <a:fillRect l="0" t="0" r="0" b="-1425"/>
            </a:stretch>
          </a:blipFill>
          <a:ln cap="rnd">
            <a:noFill/>
            <a:prstDash val="solid"/>
            <a:round/>
          </a:ln>
        </p:spPr>
      </p:sp>
      <p:sp>
        <p:nvSpPr>
          <p:cNvPr name="TextBox 9" id="9"/>
          <p:cNvSpPr txBox="true"/>
          <p:nvPr/>
        </p:nvSpPr>
        <p:spPr>
          <a:xfrm rot="0">
            <a:off x="1673683" y="1775104"/>
            <a:ext cx="10265255" cy="873815"/>
          </a:xfrm>
          <a:prstGeom prst="rect">
            <a:avLst/>
          </a:prstGeom>
        </p:spPr>
        <p:txBody>
          <a:bodyPr anchor="t" rtlCol="false" tIns="0" lIns="0" bIns="0" rIns="0">
            <a:spAutoFit/>
          </a:bodyPr>
          <a:lstStyle/>
          <a:p>
            <a:pPr algn="l">
              <a:lnSpc>
                <a:spcPts val="6440"/>
              </a:lnSpc>
            </a:pPr>
            <a:r>
              <a:rPr lang="en-US" sz="5600" b="true">
                <a:solidFill>
                  <a:srgbClr val="000000"/>
                </a:solidFill>
                <a:latin typeface="Poppins Bold"/>
                <a:ea typeface="Poppins Bold"/>
                <a:cs typeface="Poppins Bold"/>
                <a:sym typeface="Poppins Bold"/>
              </a:rPr>
              <a:t>Create Model Architecture</a:t>
            </a:r>
          </a:p>
        </p:txBody>
      </p:sp>
      <p:sp>
        <p:nvSpPr>
          <p:cNvPr name="TextBox 10" id="10"/>
          <p:cNvSpPr txBox="true"/>
          <p:nvPr/>
        </p:nvSpPr>
        <p:spPr>
          <a:xfrm rot="0">
            <a:off x="882683" y="7399627"/>
            <a:ext cx="10986350" cy="2136779"/>
          </a:xfrm>
          <a:prstGeom prst="rect">
            <a:avLst/>
          </a:prstGeom>
        </p:spPr>
        <p:txBody>
          <a:bodyPr anchor="t" rtlCol="false" tIns="0" lIns="0" bIns="0" rIns="0">
            <a:spAutoFit/>
          </a:bodyPr>
          <a:lstStyle/>
          <a:p>
            <a:pPr algn="just">
              <a:lnSpc>
                <a:spcPts val="2449"/>
              </a:lnSpc>
              <a:spcBef>
                <a:spcPct val="0"/>
              </a:spcBef>
            </a:pPr>
            <a:r>
              <a:rPr lang="en-US" sz="1749">
                <a:solidFill>
                  <a:srgbClr val="0D0D0D"/>
                </a:solidFill>
                <a:latin typeface="Poppins"/>
                <a:ea typeface="Poppins"/>
                <a:cs typeface="Poppins"/>
                <a:sym typeface="Poppins"/>
              </a:rPr>
              <a:t>This code constructs a Keras model using a pre-trained model as a base. The input is passed through the pre-trained model and an augmentation layer. The output of the pre-trained model then feeds into two dense layers (128 and 256 units) with ReLU activation, each followed by batch normalization and dropout. Finally, a dense output layer with softmax activation and 30 units is added for classification.</a:t>
            </a:r>
          </a:p>
          <a:p>
            <a:pPr algn="l">
              <a:lnSpc>
                <a:spcPts val="2449"/>
              </a:lnSpc>
              <a:spcBef>
                <a:spcPct val="0"/>
              </a:spcBef>
            </a:pPr>
          </a:p>
          <a:p>
            <a:pPr algn="l">
              <a:lnSpc>
                <a:spcPts val="2449"/>
              </a:lnSpc>
              <a:spcBef>
                <a:spcPct val="0"/>
              </a:spcBef>
            </a:pPr>
            <a:r>
              <a:rPr lang="en-US" sz="1749">
                <a:solidFill>
                  <a:srgbClr val="0D0D0D"/>
                </a:solidFill>
                <a:latin typeface="Poppins"/>
                <a:ea typeface="Poppins"/>
                <a:cs typeface="Poppins"/>
                <a:sym typeface="Poppins"/>
              </a:rPr>
              <a:t>The final total parameters owned by the model is 20 million with a size of 76.80 mega bytes.</a:t>
            </a:r>
          </a:p>
        </p:txBody>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60489" y="3334719"/>
            <a:ext cx="5370434" cy="5446026"/>
          </a:xfrm>
          <a:custGeom>
            <a:avLst/>
            <a:gdLst/>
            <a:ahLst/>
            <a:cxnLst/>
            <a:rect r="r" b="b" t="t" l="l"/>
            <a:pathLst>
              <a:path h="5446026" w="5370434">
                <a:moveTo>
                  <a:pt x="0" y="0"/>
                </a:moveTo>
                <a:lnTo>
                  <a:pt x="5370434" y="0"/>
                </a:lnTo>
                <a:lnTo>
                  <a:pt x="5370434" y="5446026"/>
                </a:lnTo>
                <a:lnTo>
                  <a:pt x="0" y="5446026"/>
                </a:lnTo>
                <a:lnTo>
                  <a:pt x="0" y="0"/>
                </a:lnTo>
                <a:close/>
              </a:path>
            </a:pathLst>
          </a:custGeom>
          <a:blipFill>
            <a:blip r:embed="rId6"/>
            <a:stretch>
              <a:fillRect l="0" t="-2230" r="0" b="-2230"/>
            </a:stretch>
          </a:blipFill>
          <a:ln cap="rnd">
            <a:noFill/>
            <a:prstDash val="solid"/>
            <a:round/>
          </a:ln>
        </p:spPr>
      </p:sp>
      <p:sp>
        <p:nvSpPr>
          <p:cNvPr name="TextBox 6" id="6"/>
          <p:cNvSpPr txBox="true"/>
          <p:nvPr/>
        </p:nvSpPr>
        <p:spPr>
          <a:xfrm rot="0">
            <a:off x="1673683" y="1775104"/>
            <a:ext cx="10265255" cy="873815"/>
          </a:xfrm>
          <a:prstGeom prst="rect">
            <a:avLst/>
          </a:prstGeom>
        </p:spPr>
        <p:txBody>
          <a:bodyPr anchor="t" rtlCol="false" tIns="0" lIns="0" bIns="0" rIns="0">
            <a:spAutoFit/>
          </a:bodyPr>
          <a:lstStyle/>
          <a:p>
            <a:pPr algn="l">
              <a:lnSpc>
                <a:spcPts val="6440"/>
              </a:lnSpc>
            </a:pPr>
            <a:r>
              <a:rPr lang="en-US" sz="5600" b="true">
                <a:solidFill>
                  <a:srgbClr val="000000"/>
                </a:solidFill>
                <a:latin typeface="Poppins Bold"/>
                <a:ea typeface="Poppins Bold"/>
                <a:cs typeface="Poppins Bold"/>
                <a:sym typeface="Poppins Bold"/>
              </a:rPr>
              <a:t>Compile The Model</a:t>
            </a:r>
          </a:p>
        </p:txBody>
      </p:sp>
      <p:sp>
        <p:nvSpPr>
          <p:cNvPr name="TextBox 7" id="7"/>
          <p:cNvSpPr txBox="true"/>
          <p:nvPr/>
        </p:nvSpPr>
        <p:spPr>
          <a:xfrm rot="0">
            <a:off x="8922729" y="4189322"/>
            <a:ext cx="6604782" cy="3343154"/>
          </a:xfrm>
          <a:prstGeom prst="rect">
            <a:avLst/>
          </a:prstGeom>
        </p:spPr>
        <p:txBody>
          <a:bodyPr anchor="t" rtlCol="false" tIns="0" lIns="0" bIns="0" rIns="0">
            <a:spAutoFit/>
          </a:bodyPr>
          <a:lstStyle/>
          <a:p>
            <a:pPr algn="just">
              <a:lnSpc>
                <a:spcPts val="2631"/>
              </a:lnSpc>
              <a:spcBef>
                <a:spcPct val="0"/>
              </a:spcBef>
            </a:pPr>
            <a:r>
              <a:rPr lang="en-US" sz="1879">
                <a:solidFill>
                  <a:srgbClr val="000000"/>
                </a:solidFill>
                <a:latin typeface="Poppins"/>
                <a:ea typeface="Poppins"/>
                <a:cs typeface="Poppins"/>
                <a:sym typeface="Poppins"/>
              </a:rPr>
              <a:t>This code compiles and trains a Keras model. The model.compile function configures the model for training using the Adam optimizer with a learning rate of 1e-3, categorical cross-entropy loss , and accuracy as the evaluation metric. The model.fit function then trains the model on train_images and validates it on val_images. It runs for a maximum of 100 epochs and utilizes the previously defined early_stopping and reduce_lr callbacks to optimize the training process and prevent overfitting.</a:t>
            </a:r>
          </a:p>
        </p:txBody>
      </p:sp>
      <p:sp>
        <p:nvSpPr>
          <p:cNvPr name="TextBox 8" id="8"/>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42555" y="9089061"/>
            <a:ext cx="844180" cy="844180"/>
          </a:xfrm>
          <a:custGeom>
            <a:avLst/>
            <a:gdLst/>
            <a:ahLst/>
            <a:cxnLst/>
            <a:rect r="r" b="b" t="t" l="l"/>
            <a:pathLst>
              <a:path h="844180" w="844180">
                <a:moveTo>
                  <a:pt x="0" y="0"/>
                </a:moveTo>
                <a:lnTo>
                  <a:pt x="844180" y="0"/>
                </a:lnTo>
                <a:lnTo>
                  <a:pt x="844180" y="844180"/>
                </a:lnTo>
                <a:lnTo>
                  <a:pt x="0" y="844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170880" y="1565906"/>
            <a:ext cx="4597542" cy="4114800"/>
          </a:xfrm>
          <a:custGeom>
            <a:avLst/>
            <a:gdLst/>
            <a:ahLst/>
            <a:cxnLst/>
            <a:rect r="r" b="b" t="t" l="l"/>
            <a:pathLst>
              <a:path h="4114800" w="4597542">
                <a:moveTo>
                  <a:pt x="0" y="0"/>
                </a:moveTo>
                <a:lnTo>
                  <a:pt x="4597542" y="0"/>
                </a:lnTo>
                <a:lnTo>
                  <a:pt x="45975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875378" y="7096734"/>
            <a:ext cx="14790306" cy="2571393"/>
            <a:chOff x="0" y="0"/>
            <a:chExt cx="3243981" cy="563988"/>
          </a:xfrm>
        </p:grpSpPr>
        <p:sp>
          <p:nvSpPr>
            <p:cNvPr name="Freeform 8" id="8"/>
            <p:cNvSpPr/>
            <p:nvPr/>
          </p:nvSpPr>
          <p:spPr>
            <a:xfrm flipH="false" flipV="false" rot="0">
              <a:off x="0" y="0"/>
              <a:ext cx="3243981" cy="563988"/>
            </a:xfrm>
            <a:custGeom>
              <a:avLst/>
              <a:gdLst/>
              <a:ahLst/>
              <a:cxnLst/>
              <a:rect r="r" b="b" t="t" l="l"/>
              <a:pathLst>
                <a:path h="563988" w="3243981">
                  <a:moveTo>
                    <a:pt x="11516" y="0"/>
                  </a:moveTo>
                  <a:lnTo>
                    <a:pt x="3232465" y="0"/>
                  </a:lnTo>
                  <a:cubicBezTo>
                    <a:pt x="3235520" y="0"/>
                    <a:pt x="3238449" y="1213"/>
                    <a:pt x="3240608" y="3373"/>
                  </a:cubicBezTo>
                  <a:cubicBezTo>
                    <a:pt x="3242768" y="5533"/>
                    <a:pt x="3243981" y="8462"/>
                    <a:pt x="3243981" y="11516"/>
                  </a:cubicBezTo>
                  <a:lnTo>
                    <a:pt x="3243981" y="552472"/>
                  </a:lnTo>
                  <a:cubicBezTo>
                    <a:pt x="3243981" y="558832"/>
                    <a:pt x="3238825" y="563988"/>
                    <a:pt x="3232465" y="563988"/>
                  </a:cubicBezTo>
                  <a:lnTo>
                    <a:pt x="11516" y="563988"/>
                  </a:lnTo>
                  <a:cubicBezTo>
                    <a:pt x="8462" y="563988"/>
                    <a:pt x="5533" y="562775"/>
                    <a:pt x="3373" y="560615"/>
                  </a:cubicBezTo>
                  <a:cubicBezTo>
                    <a:pt x="1213" y="558455"/>
                    <a:pt x="0" y="555526"/>
                    <a:pt x="0" y="552472"/>
                  </a:cubicBezTo>
                  <a:lnTo>
                    <a:pt x="0" y="11516"/>
                  </a:lnTo>
                  <a:cubicBezTo>
                    <a:pt x="0" y="8462"/>
                    <a:pt x="1213" y="5533"/>
                    <a:pt x="3373" y="3373"/>
                  </a:cubicBezTo>
                  <a:cubicBezTo>
                    <a:pt x="5533" y="1213"/>
                    <a:pt x="8462" y="0"/>
                    <a:pt x="11516" y="0"/>
                  </a:cubicBezTo>
                  <a:close/>
                </a:path>
              </a:pathLst>
            </a:custGeom>
            <a:solidFill>
              <a:srgbClr val="1E1E1E">
                <a:alpha val="95686"/>
              </a:srgbClr>
            </a:solidFill>
          </p:spPr>
        </p:sp>
        <p:sp>
          <p:nvSpPr>
            <p:cNvPr name="TextBox 9" id="9"/>
            <p:cNvSpPr txBox="true"/>
            <p:nvPr/>
          </p:nvSpPr>
          <p:spPr>
            <a:xfrm>
              <a:off x="0" y="-57150"/>
              <a:ext cx="3243981" cy="621138"/>
            </a:xfrm>
            <a:prstGeom prst="rect">
              <a:avLst/>
            </a:prstGeom>
          </p:spPr>
          <p:txBody>
            <a:bodyPr anchor="ctr" rtlCol="false" tIns="50800" lIns="50800" bIns="50800" rIns="50800"/>
            <a:lstStyle/>
            <a:p>
              <a:pPr algn="ctr">
                <a:lnSpc>
                  <a:spcPts val="3079"/>
                </a:lnSpc>
              </a:pPr>
              <a:r>
                <a:rPr lang="en-US" sz="2199">
                  <a:solidFill>
                    <a:srgbClr val="F5F0FC">
                      <a:alpha val="95686"/>
                    </a:srgbClr>
                  </a:solidFill>
                  <a:latin typeface="Poppins"/>
                  <a:ea typeface="Poppins"/>
                  <a:cs typeface="Poppins"/>
                  <a:sym typeface="Poppins"/>
                </a:rPr>
                <a:t>The test results show strong model performance, with a test loss of 0.15075 and a test accuracy of 96.67%. A low test loss indicates the model's predictions are close to the actual values, while the high accuracy means it correctly classified nearly 97% of the test data, demonstrating the model's effectiveness.</a:t>
              </a:r>
            </a:p>
          </p:txBody>
        </p:sp>
      </p:grpSp>
      <p:grpSp>
        <p:nvGrpSpPr>
          <p:cNvPr name="Group 10" id="10"/>
          <p:cNvGrpSpPr/>
          <p:nvPr/>
        </p:nvGrpSpPr>
        <p:grpSpPr>
          <a:xfrm rot="0">
            <a:off x="10587492" y="3384525"/>
            <a:ext cx="6078193" cy="2848902"/>
            <a:chOff x="0" y="0"/>
            <a:chExt cx="1860232" cy="871907"/>
          </a:xfrm>
        </p:grpSpPr>
        <p:sp>
          <p:nvSpPr>
            <p:cNvPr name="Freeform 11" id="11"/>
            <p:cNvSpPr/>
            <p:nvPr/>
          </p:nvSpPr>
          <p:spPr>
            <a:xfrm flipH="false" flipV="false" rot="0">
              <a:off x="0" y="0"/>
              <a:ext cx="1860232" cy="871907"/>
            </a:xfrm>
            <a:custGeom>
              <a:avLst/>
              <a:gdLst/>
              <a:ahLst/>
              <a:cxnLst/>
              <a:rect r="r" b="b" t="t" l="l"/>
              <a:pathLst>
                <a:path h="871907" w="1860232">
                  <a:moveTo>
                    <a:pt x="28022" y="0"/>
                  </a:moveTo>
                  <a:lnTo>
                    <a:pt x="1832210" y="0"/>
                  </a:lnTo>
                  <a:cubicBezTo>
                    <a:pt x="1847686" y="0"/>
                    <a:pt x="1860232" y="12546"/>
                    <a:pt x="1860232" y="28022"/>
                  </a:cubicBezTo>
                  <a:lnTo>
                    <a:pt x="1860232" y="843885"/>
                  </a:lnTo>
                  <a:cubicBezTo>
                    <a:pt x="1860232" y="859361"/>
                    <a:pt x="1847686" y="871907"/>
                    <a:pt x="1832210" y="871907"/>
                  </a:cubicBezTo>
                  <a:lnTo>
                    <a:pt x="28022" y="871907"/>
                  </a:lnTo>
                  <a:cubicBezTo>
                    <a:pt x="12546" y="871907"/>
                    <a:pt x="0" y="859361"/>
                    <a:pt x="0" y="843885"/>
                  </a:cubicBezTo>
                  <a:lnTo>
                    <a:pt x="0" y="28022"/>
                  </a:lnTo>
                  <a:cubicBezTo>
                    <a:pt x="0" y="12546"/>
                    <a:pt x="12546" y="0"/>
                    <a:pt x="28022" y="0"/>
                  </a:cubicBezTo>
                  <a:close/>
                </a:path>
              </a:pathLst>
            </a:custGeom>
            <a:solidFill>
              <a:srgbClr val="1E1E1E">
                <a:alpha val="95686"/>
              </a:srgbClr>
            </a:solidFill>
          </p:spPr>
        </p:sp>
        <p:sp>
          <p:nvSpPr>
            <p:cNvPr name="TextBox 12" id="12"/>
            <p:cNvSpPr txBox="true"/>
            <p:nvPr/>
          </p:nvSpPr>
          <p:spPr>
            <a:xfrm>
              <a:off x="0" y="-57150"/>
              <a:ext cx="1860232" cy="929057"/>
            </a:xfrm>
            <a:prstGeom prst="rect">
              <a:avLst/>
            </a:prstGeom>
          </p:spPr>
          <p:txBody>
            <a:bodyPr anchor="ctr" rtlCol="false" tIns="50800" lIns="50800" bIns="50800" rIns="50800"/>
            <a:lstStyle/>
            <a:p>
              <a:pPr algn="ctr">
                <a:lnSpc>
                  <a:spcPts val="3079"/>
                </a:lnSpc>
              </a:pPr>
            </a:p>
          </p:txBody>
        </p:sp>
      </p:grpSp>
      <p:sp>
        <p:nvSpPr>
          <p:cNvPr name="Freeform 13" id="13"/>
          <p:cNvSpPr/>
          <p:nvPr/>
        </p:nvSpPr>
        <p:spPr>
          <a:xfrm flipH="false" flipV="false" rot="-4978926">
            <a:off x="-1568567" y="681391"/>
            <a:ext cx="2947418" cy="4669177"/>
          </a:xfrm>
          <a:custGeom>
            <a:avLst/>
            <a:gdLst/>
            <a:ahLst/>
            <a:cxnLst/>
            <a:rect r="r" b="b" t="t" l="l"/>
            <a:pathLst>
              <a:path h="4669177" w="2947418">
                <a:moveTo>
                  <a:pt x="0" y="0"/>
                </a:moveTo>
                <a:lnTo>
                  <a:pt x="2947418" y="0"/>
                </a:lnTo>
                <a:lnTo>
                  <a:pt x="2947418" y="4669177"/>
                </a:lnTo>
                <a:lnTo>
                  <a:pt x="0" y="46691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4" id="14"/>
          <p:cNvGrpSpPr/>
          <p:nvPr/>
        </p:nvGrpSpPr>
        <p:grpSpPr>
          <a:xfrm rot="0">
            <a:off x="1619248" y="3384525"/>
            <a:ext cx="8177618" cy="2848902"/>
            <a:chOff x="0" y="0"/>
            <a:chExt cx="2502761" cy="871907"/>
          </a:xfrm>
        </p:grpSpPr>
        <p:sp>
          <p:nvSpPr>
            <p:cNvPr name="Freeform 15" id="15"/>
            <p:cNvSpPr/>
            <p:nvPr/>
          </p:nvSpPr>
          <p:spPr>
            <a:xfrm flipH="false" flipV="false" rot="0">
              <a:off x="0" y="0"/>
              <a:ext cx="2502762" cy="871907"/>
            </a:xfrm>
            <a:custGeom>
              <a:avLst/>
              <a:gdLst/>
              <a:ahLst/>
              <a:cxnLst/>
              <a:rect r="r" b="b" t="t" l="l"/>
              <a:pathLst>
                <a:path h="871907" w="2502762">
                  <a:moveTo>
                    <a:pt x="20828" y="0"/>
                  </a:moveTo>
                  <a:lnTo>
                    <a:pt x="2481934" y="0"/>
                  </a:lnTo>
                  <a:cubicBezTo>
                    <a:pt x="2493437" y="0"/>
                    <a:pt x="2502762" y="9325"/>
                    <a:pt x="2502762" y="20828"/>
                  </a:cubicBezTo>
                  <a:lnTo>
                    <a:pt x="2502762" y="851079"/>
                  </a:lnTo>
                  <a:cubicBezTo>
                    <a:pt x="2502762" y="862582"/>
                    <a:pt x="2493437" y="871907"/>
                    <a:pt x="2481934" y="871907"/>
                  </a:cubicBezTo>
                  <a:lnTo>
                    <a:pt x="20828" y="871907"/>
                  </a:lnTo>
                  <a:cubicBezTo>
                    <a:pt x="9325" y="871907"/>
                    <a:pt x="0" y="862582"/>
                    <a:pt x="0" y="851079"/>
                  </a:cubicBezTo>
                  <a:lnTo>
                    <a:pt x="0" y="20828"/>
                  </a:lnTo>
                  <a:cubicBezTo>
                    <a:pt x="0" y="9325"/>
                    <a:pt x="9325" y="0"/>
                    <a:pt x="20828" y="0"/>
                  </a:cubicBezTo>
                  <a:close/>
                </a:path>
              </a:pathLst>
            </a:custGeom>
            <a:solidFill>
              <a:srgbClr val="1E1E1E">
                <a:alpha val="95686"/>
              </a:srgbClr>
            </a:solidFill>
          </p:spPr>
        </p:sp>
        <p:sp>
          <p:nvSpPr>
            <p:cNvPr name="TextBox 16" id="16"/>
            <p:cNvSpPr txBox="true"/>
            <p:nvPr/>
          </p:nvSpPr>
          <p:spPr>
            <a:xfrm>
              <a:off x="0" y="-57150"/>
              <a:ext cx="2502761" cy="929057"/>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1250703" y="3015980"/>
            <a:ext cx="2303189" cy="734648"/>
            <a:chOff x="0" y="0"/>
            <a:chExt cx="3070918" cy="979531"/>
          </a:xfrm>
        </p:grpSpPr>
        <p:grpSp>
          <p:nvGrpSpPr>
            <p:cNvPr name="Group 18" id="18"/>
            <p:cNvGrpSpPr/>
            <p:nvPr/>
          </p:nvGrpSpPr>
          <p:grpSpPr>
            <a:xfrm rot="0">
              <a:off x="0" y="0"/>
              <a:ext cx="3070918" cy="979531"/>
              <a:chOff x="0" y="0"/>
              <a:chExt cx="600540" cy="191554"/>
            </a:xfrm>
          </p:grpSpPr>
          <p:sp>
            <p:nvSpPr>
              <p:cNvPr name="Freeform 19" id="19"/>
              <p:cNvSpPr/>
              <p:nvPr/>
            </p:nvSpPr>
            <p:spPr>
              <a:xfrm flipH="false" flipV="false" rot="0">
                <a:off x="0" y="0"/>
                <a:ext cx="600540" cy="191554"/>
              </a:xfrm>
              <a:custGeom>
                <a:avLst/>
                <a:gdLst/>
                <a:ahLst/>
                <a:cxnLst/>
                <a:rect r="r" b="b" t="t" l="l"/>
                <a:pathLst>
                  <a:path h="191554" w="600540">
                    <a:moveTo>
                      <a:pt x="73951" y="0"/>
                    </a:moveTo>
                    <a:lnTo>
                      <a:pt x="526589" y="0"/>
                    </a:lnTo>
                    <a:cubicBezTo>
                      <a:pt x="567431" y="0"/>
                      <a:pt x="600540" y="33109"/>
                      <a:pt x="600540" y="73951"/>
                    </a:cubicBezTo>
                    <a:lnTo>
                      <a:pt x="600540" y="117604"/>
                    </a:lnTo>
                    <a:cubicBezTo>
                      <a:pt x="600540" y="158446"/>
                      <a:pt x="567431" y="191554"/>
                      <a:pt x="526589" y="191554"/>
                    </a:cubicBezTo>
                    <a:lnTo>
                      <a:pt x="73951" y="191554"/>
                    </a:lnTo>
                    <a:cubicBezTo>
                      <a:pt x="54338" y="191554"/>
                      <a:pt x="35528" y="183763"/>
                      <a:pt x="21660" y="169895"/>
                    </a:cubicBezTo>
                    <a:cubicBezTo>
                      <a:pt x="7791" y="156026"/>
                      <a:pt x="0" y="137217"/>
                      <a:pt x="0" y="117604"/>
                    </a:cubicBezTo>
                    <a:lnTo>
                      <a:pt x="0" y="73951"/>
                    </a:lnTo>
                    <a:cubicBezTo>
                      <a:pt x="0" y="33109"/>
                      <a:pt x="33109" y="0"/>
                      <a:pt x="73951" y="0"/>
                    </a:cubicBezTo>
                    <a:close/>
                  </a:path>
                </a:pathLst>
              </a:custGeom>
              <a:solidFill>
                <a:srgbClr val="000000"/>
              </a:solidFill>
            </p:spPr>
          </p:sp>
          <p:sp>
            <p:nvSpPr>
              <p:cNvPr name="TextBox 20" id="20"/>
              <p:cNvSpPr txBox="true"/>
              <p:nvPr/>
            </p:nvSpPr>
            <p:spPr>
              <a:xfrm>
                <a:off x="0" y="-66675"/>
                <a:ext cx="600540" cy="258229"/>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331788" y="-68321"/>
              <a:ext cx="2407342" cy="1047852"/>
            </a:xfrm>
            <a:prstGeom prst="rect">
              <a:avLst/>
            </a:prstGeom>
          </p:spPr>
          <p:txBody>
            <a:bodyPr anchor="t" rtlCol="false" tIns="0" lIns="0" bIns="0" rIns="0">
              <a:spAutoFit/>
            </a:bodyPr>
            <a:lstStyle/>
            <a:p>
              <a:pPr algn="ctr">
                <a:lnSpc>
                  <a:spcPts val="6427"/>
                </a:lnSpc>
                <a:spcBef>
                  <a:spcPct val="0"/>
                </a:spcBef>
              </a:pPr>
              <a:r>
                <a:rPr lang="en-US" b="true" sz="4590">
                  <a:solidFill>
                    <a:srgbClr val="F5F0FC"/>
                  </a:solidFill>
                  <a:latin typeface="Poppins Medium"/>
                  <a:ea typeface="Poppins Medium"/>
                  <a:cs typeface="Poppins Medium"/>
                  <a:sym typeface="Poppins Medium"/>
                </a:rPr>
                <a:t>Input</a:t>
              </a:r>
            </a:p>
          </p:txBody>
        </p:sp>
      </p:grpSp>
      <p:grpSp>
        <p:nvGrpSpPr>
          <p:cNvPr name="Group 22" id="22"/>
          <p:cNvGrpSpPr/>
          <p:nvPr/>
        </p:nvGrpSpPr>
        <p:grpSpPr>
          <a:xfrm rot="0">
            <a:off x="10130721" y="3015984"/>
            <a:ext cx="2875548" cy="734648"/>
            <a:chOff x="0" y="0"/>
            <a:chExt cx="3834063" cy="979531"/>
          </a:xfrm>
        </p:grpSpPr>
        <p:grpSp>
          <p:nvGrpSpPr>
            <p:cNvPr name="Group 23" id="23"/>
            <p:cNvGrpSpPr/>
            <p:nvPr/>
          </p:nvGrpSpPr>
          <p:grpSpPr>
            <a:xfrm rot="0">
              <a:off x="0" y="0"/>
              <a:ext cx="3834063" cy="979531"/>
              <a:chOff x="0" y="0"/>
              <a:chExt cx="749778" cy="191554"/>
            </a:xfrm>
          </p:grpSpPr>
          <p:sp>
            <p:nvSpPr>
              <p:cNvPr name="Freeform 24" id="24"/>
              <p:cNvSpPr/>
              <p:nvPr/>
            </p:nvSpPr>
            <p:spPr>
              <a:xfrm flipH="false" flipV="false" rot="0">
                <a:off x="0" y="0"/>
                <a:ext cx="749778" cy="191554"/>
              </a:xfrm>
              <a:custGeom>
                <a:avLst/>
                <a:gdLst/>
                <a:ahLst/>
                <a:cxnLst/>
                <a:rect r="r" b="b" t="t" l="l"/>
                <a:pathLst>
                  <a:path h="191554" w="749778">
                    <a:moveTo>
                      <a:pt x="59231" y="0"/>
                    </a:moveTo>
                    <a:lnTo>
                      <a:pt x="690547" y="0"/>
                    </a:lnTo>
                    <a:cubicBezTo>
                      <a:pt x="706256" y="0"/>
                      <a:pt x="721322" y="6240"/>
                      <a:pt x="732430" y="17348"/>
                    </a:cubicBezTo>
                    <a:cubicBezTo>
                      <a:pt x="743538" y="28456"/>
                      <a:pt x="749778" y="43522"/>
                      <a:pt x="749778" y="59231"/>
                    </a:cubicBezTo>
                    <a:lnTo>
                      <a:pt x="749778" y="132323"/>
                    </a:lnTo>
                    <a:cubicBezTo>
                      <a:pt x="749778" y="165036"/>
                      <a:pt x="723260" y="191554"/>
                      <a:pt x="690547" y="191554"/>
                    </a:cubicBezTo>
                    <a:lnTo>
                      <a:pt x="59231" y="191554"/>
                    </a:lnTo>
                    <a:cubicBezTo>
                      <a:pt x="43522" y="191554"/>
                      <a:pt x="28456" y="185314"/>
                      <a:pt x="17348" y="174206"/>
                    </a:cubicBezTo>
                    <a:cubicBezTo>
                      <a:pt x="6240" y="163098"/>
                      <a:pt x="0" y="148032"/>
                      <a:pt x="0" y="132323"/>
                    </a:cubicBezTo>
                    <a:lnTo>
                      <a:pt x="0" y="59231"/>
                    </a:lnTo>
                    <a:cubicBezTo>
                      <a:pt x="0" y="43522"/>
                      <a:pt x="6240" y="28456"/>
                      <a:pt x="17348" y="17348"/>
                    </a:cubicBezTo>
                    <a:cubicBezTo>
                      <a:pt x="28456" y="6240"/>
                      <a:pt x="43522" y="0"/>
                      <a:pt x="59231" y="0"/>
                    </a:cubicBezTo>
                    <a:close/>
                  </a:path>
                </a:pathLst>
              </a:custGeom>
              <a:solidFill>
                <a:srgbClr val="000000"/>
              </a:solidFill>
            </p:spPr>
          </p:sp>
          <p:sp>
            <p:nvSpPr>
              <p:cNvPr name="TextBox 25" id="25"/>
              <p:cNvSpPr txBox="true"/>
              <p:nvPr/>
            </p:nvSpPr>
            <p:spPr>
              <a:xfrm>
                <a:off x="0" y="-66675"/>
                <a:ext cx="749778" cy="258229"/>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414240" y="-68321"/>
              <a:ext cx="3005583" cy="1047852"/>
            </a:xfrm>
            <a:prstGeom prst="rect">
              <a:avLst/>
            </a:prstGeom>
          </p:spPr>
          <p:txBody>
            <a:bodyPr anchor="t" rtlCol="false" tIns="0" lIns="0" bIns="0" rIns="0">
              <a:spAutoFit/>
            </a:bodyPr>
            <a:lstStyle/>
            <a:p>
              <a:pPr algn="l">
                <a:lnSpc>
                  <a:spcPts val="6427"/>
                </a:lnSpc>
                <a:spcBef>
                  <a:spcPct val="0"/>
                </a:spcBef>
              </a:pPr>
              <a:r>
                <a:rPr lang="en-US" b="true" sz="4590">
                  <a:solidFill>
                    <a:srgbClr val="F5F0FC"/>
                  </a:solidFill>
                  <a:latin typeface="Poppins Medium"/>
                  <a:ea typeface="Poppins Medium"/>
                  <a:cs typeface="Poppins Medium"/>
                  <a:sym typeface="Poppins Medium"/>
                </a:rPr>
                <a:t>Output</a:t>
              </a:r>
            </a:p>
          </p:txBody>
        </p:sp>
      </p:grpSp>
      <p:grpSp>
        <p:nvGrpSpPr>
          <p:cNvPr name="Group 27" id="27"/>
          <p:cNvGrpSpPr/>
          <p:nvPr/>
        </p:nvGrpSpPr>
        <p:grpSpPr>
          <a:xfrm rot="0">
            <a:off x="1250703" y="6582481"/>
            <a:ext cx="5141797" cy="866294"/>
            <a:chOff x="0" y="0"/>
            <a:chExt cx="6855729" cy="1155058"/>
          </a:xfrm>
        </p:grpSpPr>
        <p:grpSp>
          <p:nvGrpSpPr>
            <p:cNvPr name="Group 28" id="28"/>
            <p:cNvGrpSpPr/>
            <p:nvPr/>
          </p:nvGrpSpPr>
          <p:grpSpPr>
            <a:xfrm rot="0">
              <a:off x="0" y="0"/>
              <a:ext cx="6855729" cy="1155058"/>
              <a:chOff x="0" y="0"/>
              <a:chExt cx="960806" cy="161877"/>
            </a:xfrm>
          </p:grpSpPr>
          <p:sp>
            <p:nvSpPr>
              <p:cNvPr name="Freeform 29" id="29"/>
              <p:cNvSpPr/>
              <p:nvPr/>
            </p:nvSpPr>
            <p:spPr>
              <a:xfrm flipH="false" flipV="false" rot="0">
                <a:off x="0" y="0"/>
                <a:ext cx="960806" cy="161877"/>
              </a:xfrm>
              <a:custGeom>
                <a:avLst/>
                <a:gdLst/>
                <a:ahLst/>
                <a:cxnLst/>
                <a:rect r="r" b="b" t="t" l="l"/>
                <a:pathLst>
                  <a:path h="161877" w="960806">
                    <a:moveTo>
                      <a:pt x="46222" y="0"/>
                    </a:moveTo>
                    <a:lnTo>
                      <a:pt x="914584" y="0"/>
                    </a:lnTo>
                    <a:cubicBezTo>
                      <a:pt x="940112" y="0"/>
                      <a:pt x="960806" y="20694"/>
                      <a:pt x="960806" y="46222"/>
                    </a:cubicBezTo>
                    <a:lnTo>
                      <a:pt x="960806" y="115655"/>
                    </a:lnTo>
                    <a:cubicBezTo>
                      <a:pt x="960806" y="141183"/>
                      <a:pt x="940112" y="161877"/>
                      <a:pt x="914584" y="161877"/>
                    </a:cubicBezTo>
                    <a:lnTo>
                      <a:pt x="46222" y="161877"/>
                    </a:lnTo>
                    <a:cubicBezTo>
                      <a:pt x="20694" y="161877"/>
                      <a:pt x="0" y="141183"/>
                      <a:pt x="0" y="115655"/>
                    </a:cubicBezTo>
                    <a:lnTo>
                      <a:pt x="0" y="46222"/>
                    </a:lnTo>
                    <a:cubicBezTo>
                      <a:pt x="0" y="20694"/>
                      <a:pt x="20694" y="0"/>
                      <a:pt x="46222" y="0"/>
                    </a:cubicBezTo>
                    <a:close/>
                  </a:path>
                </a:pathLst>
              </a:custGeom>
              <a:solidFill>
                <a:srgbClr val="000000"/>
              </a:solidFill>
            </p:spPr>
          </p:sp>
          <p:sp>
            <p:nvSpPr>
              <p:cNvPr name="TextBox 30" id="30"/>
              <p:cNvSpPr txBox="true"/>
              <p:nvPr/>
            </p:nvSpPr>
            <p:spPr>
              <a:xfrm>
                <a:off x="0" y="-66675"/>
                <a:ext cx="960806" cy="228552"/>
              </a:xfrm>
              <a:prstGeom prst="rect">
                <a:avLst/>
              </a:prstGeom>
            </p:spPr>
            <p:txBody>
              <a:bodyPr anchor="ctr" rtlCol="false" tIns="50800" lIns="50800" bIns="50800" rIns="50800"/>
              <a:lstStyle/>
              <a:p>
                <a:pPr algn="ctr">
                  <a:lnSpc>
                    <a:spcPts val="3080"/>
                  </a:lnSpc>
                </a:pPr>
              </a:p>
            </p:txBody>
          </p:sp>
        </p:grpSp>
        <p:sp>
          <p:nvSpPr>
            <p:cNvPr name="TextBox 31" id="31"/>
            <p:cNvSpPr txBox="true"/>
            <p:nvPr/>
          </p:nvSpPr>
          <p:spPr>
            <a:xfrm rot="0">
              <a:off x="740707" y="-74951"/>
              <a:ext cx="5374315" cy="1230009"/>
            </a:xfrm>
            <a:prstGeom prst="rect">
              <a:avLst/>
            </a:prstGeom>
          </p:spPr>
          <p:txBody>
            <a:bodyPr anchor="t" rtlCol="false" tIns="0" lIns="0" bIns="0" rIns="0">
              <a:spAutoFit/>
            </a:bodyPr>
            <a:lstStyle/>
            <a:p>
              <a:pPr algn="just">
                <a:lnSpc>
                  <a:spcPts val="7428"/>
                </a:lnSpc>
                <a:spcBef>
                  <a:spcPct val="0"/>
                </a:spcBef>
              </a:pPr>
              <a:r>
                <a:rPr lang="en-US" b="true" sz="5305">
                  <a:solidFill>
                    <a:srgbClr val="F5F0FC"/>
                  </a:solidFill>
                  <a:latin typeface="Poppins Medium"/>
                  <a:ea typeface="Poppins Medium"/>
                  <a:cs typeface="Poppins Medium"/>
                  <a:sym typeface="Poppins Medium"/>
                </a:rPr>
                <a:t>Explanation</a:t>
              </a:r>
            </a:p>
          </p:txBody>
        </p:sp>
      </p:grpSp>
      <p:sp>
        <p:nvSpPr>
          <p:cNvPr name="Freeform 32" id="32"/>
          <p:cNvSpPr/>
          <p:nvPr/>
        </p:nvSpPr>
        <p:spPr>
          <a:xfrm flipH="false" flipV="false" rot="0">
            <a:off x="1885970" y="3928551"/>
            <a:ext cx="7567974" cy="1779900"/>
          </a:xfrm>
          <a:custGeom>
            <a:avLst/>
            <a:gdLst/>
            <a:ahLst/>
            <a:cxnLst/>
            <a:rect r="r" b="b" t="t" l="l"/>
            <a:pathLst>
              <a:path h="1779900" w="7567974">
                <a:moveTo>
                  <a:pt x="0" y="0"/>
                </a:moveTo>
                <a:lnTo>
                  <a:pt x="7567974" y="0"/>
                </a:lnTo>
                <a:lnTo>
                  <a:pt x="7567974" y="1779900"/>
                </a:lnTo>
                <a:lnTo>
                  <a:pt x="0" y="1779900"/>
                </a:lnTo>
                <a:lnTo>
                  <a:pt x="0" y="0"/>
                </a:lnTo>
                <a:close/>
              </a:path>
            </a:pathLst>
          </a:custGeom>
          <a:blipFill>
            <a:blip r:embed="rId12"/>
            <a:stretch>
              <a:fillRect l="0" t="0" r="0" b="0"/>
            </a:stretch>
          </a:blipFill>
        </p:spPr>
      </p:sp>
      <p:sp>
        <p:nvSpPr>
          <p:cNvPr name="Freeform 33" id="33"/>
          <p:cNvSpPr/>
          <p:nvPr/>
        </p:nvSpPr>
        <p:spPr>
          <a:xfrm flipH="false" flipV="false" rot="0">
            <a:off x="11011565" y="4269098"/>
            <a:ext cx="5210996" cy="1079756"/>
          </a:xfrm>
          <a:custGeom>
            <a:avLst/>
            <a:gdLst/>
            <a:ahLst/>
            <a:cxnLst/>
            <a:rect r="r" b="b" t="t" l="l"/>
            <a:pathLst>
              <a:path h="1079756" w="5210996">
                <a:moveTo>
                  <a:pt x="0" y="0"/>
                </a:moveTo>
                <a:lnTo>
                  <a:pt x="5210996" y="0"/>
                </a:lnTo>
                <a:lnTo>
                  <a:pt x="5210996" y="1079756"/>
                </a:lnTo>
                <a:lnTo>
                  <a:pt x="0" y="1079756"/>
                </a:lnTo>
                <a:lnTo>
                  <a:pt x="0" y="0"/>
                </a:lnTo>
                <a:close/>
              </a:path>
            </a:pathLst>
          </a:custGeom>
          <a:blipFill>
            <a:blip r:embed="rId13"/>
            <a:stretch>
              <a:fillRect l="0" t="0" r="0" b="0"/>
            </a:stretch>
          </a:blipFill>
        </p:spPr>
      </p:sp>
      <p:sp>
        <p:nvSpPr>
          <p:cNvPr name="TextBox 34" id="34"/>
          <p:cNvSpPr txBox="true"/>
          <p:nvPr/>
        </p:nvSpPr>
        <p:spPr>
          <a:xfrm rot="0">
            <a:off x="7451246" y="1394456"/>
            <a:ext cx="8605405" cy="967105"/>
          </a:xfrm>
          <a:prstGeom prst="rect">
            <a:avLst/>
          </a:prstGeom>
        </p:spPr>
        <p:txBody>
          <a:bodyPr anchor="t" rtlCol="false" tIns="0" lIns="0" bIns="0" rIns="0">
            <a:spAutoFit/>
          </a:bodyPr>
          <a:lstStyle/>
          <a:p>
            <a:pPr algn="ctr">
              <a:lnSpc>
                <a:spcPts val="7039"/>
              </a:lnSpc>
            </a:pPr>
            <a:r>
              <a:rPr lang="en-US" sz="6399" b="true">
                <a:solidFill>
                  <a:srgbClr val="000000"/>
                </a:solidFill>
                <a:latin typeface="Poppins Bold"/>
                <a:ea typeface="Poppins Bold"/>
                <a:cs typeface="Poppins Bold"/>
                <a:sym typeface="Poppins Bold"/>
              </a:rPr>
              <a:t>Model Evaluation</a:t>
            </a:r>
          </a:p>
        </p:txBody>
      </p:sp>
      <p:sp>
        <p:nvSpPr>
          <p:cNvPr name="TextBox 35" id="35"/>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42555" y="9089061"/>
            <a:ext cx="844180" cy="844180"/>
          </a:xfrm>
          <a:custGeom>
            <a:avLst/>
            <a:gdLst/>
            <a:ahLst/>
            <a:cxnLst/>
            <a:rect r="r" b="b" t="t" l="l"/>
            <a:pathLst>
              <a:path h="844180" w="844180">
                <a:moveTo>
                  <a:pt x="0" y="0"/>
                </a:moveTo>
                <a:lnTo>
                  <a:pt x="844180" y="0"/>
                </a:lnTo>
                <a:lnTo>
                  <a:pt x="844180" y="844180"/>
                </a:lnTo>
                <a:lnTo>
                  <a:pt x="0" y="844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978926">
            <a:off x="-1568567" y="681391"/>
            <a:ext cx="2947418" cy="4669177"/>
          </a:xfrm>
          <a:custGeom>
            <a:avLst/>
            <a:gdLst/>
            <a:ahLst/>
            <a:cxnLst/>
            <a:rect r="r" b="b" t="t" l="l"/>
            <a:pathLst>
              <a:path h="4669177" w="2947418">
                <a:moveTo>
                  <a:pt x="0" y="0"/>
                </a:moveTo>
                <a:lnTo>
                  <a:pt x="2947418" y="0"/>
                </a:lnTo>
                <a:lnTo>
                  <a:pt x="2947418" y="4669177"/>
                </a:lnTo>
                <a:lnTo>
                  <a:pt x="0" y="46691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70880" y="1565906"/>
            <a:ext cx="4597542" cy="4114800"/>
          </a:xfrm>
          <a:custGeom>
            <a:avLst/>
            <a:gdLst/>
            <a:ahLst/>
            <a:cxnLst/>
            <a:rect r="r" b="b" t="t" l="l"/>
            <a:pathLst>
              <a:path h="4114800" w="4597542">
                <a:moveTo>
                  <a:pt x="0" y="0"/>
                </a:moveTo>
                <a:lnTo>
                  <a:pt x="4597542" y="0"/>
                </a:lnTo>
                <a:lnTo>
                  <a:pt x="459754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67137" y="3802358"/>
            <a:ext cx="6863254" cy="2627496"/>
          </a:xfrm>
          <a:custGeom>
            <a:avLst/>
            <a:gdLst/>
            <a:ahLst/>
            <a:cxnLst/>
            <a:rect r="r" b="b" t="t" l="l"/>
            <a:pathLst>
              <a:path h="2627496" w="6863254">
                <a:moveTo>
                  <a:pt x="0" y="0"/>
                </a:moveTo>
                <a:lnTo>
                  <a:pt x="6863254" y="0"/>
                </a:lnTo>
                <a:lnTo>
                  <a:pt x="6863254" y="2627496"/>
                </a:lnTo>
                <a:lnTo>
                  <a:pt x="0" y="2627496"/>
                </a:lnTo>
                <a:lnTo>
                  <a:pt x="0" y="0"/>
                </a:lnTo>
                <a:close/>
              </a:path>
            </a:pathLst>
          </a:custGeom>
          <a:blipFill>
            <a:blip r:embed="rId12">
              <a:alphaModFix amt="96000"/>
            </a:blip>
            <a:stretch>
              <a:fillRect l="0" t="0" r="0" b="-192503"/>
            </a:stretch>
          </a:blipFill>
          <a:ln cap="rnd">
            <a:noFill/>
            <a:prstDash val="solid"/>
            <a:round/>
          </a:ln>
        </p:spPr>
      </p:sp>
      <p:sp>
        <p:nvSpPr>
          <p:cNvPr name="TextBox 9" id="9"/>
          <p:cNvSpPr txBox="true"/>
          <p:nvPr/>
        </p:nvSpPr>
        <p:spPr>
          <a:xfrm rot="0">
            <a:off x="5739633" y="1394456"/>
            <a:ext cx="10317018" cy="967105"/>
          </a:xfrm>
          <a:prstGeom prst="rect">
            <a:avLst/>
          </a:prstGeom>
        </p:spPr>
        <p:txBody>
          <a:bodyPr anchor="t" rtlCol="false" tIns="0" lIns="0" bIns="0" rIns="0">
            <a:spAutoFit/>
          </a:bodyPr>
          <a:lstStyle/>
          <a:p>
            <a:pPr algn="ctr">
              <a:lnSpc>
                <a:spcPts val="7039"/>
              </a:lnSpc>
            </a:pPr>
            <a:r>
              <a:rPr lang="en-US" sz="6399" b="true">
                <a:solidFill>
                  <a:srgbClr val="000000"/>
                </a:solidFill>
                <a:latin typeface="Poppins Bold"/>
                <a:ea typeface="Poppins Bold"/>
                <a:cs typeface="Poppins Bold"/>
                <a:sym typeface="Poppins Bold"/>
              </a:rPr>
              <a:t>Classification Report</a:t>
            </a:r>
          </a:p>
        </p:txBody>
      </p:sp>
      <p:sp>
        <p:nvSpPr>
          <p:cNvPr name="Freeform 10" id="10"/>
          <p:cNvSpPr/>
          <p:nvPr/>
        </p:nvSpPr>
        <p:spPr>
          <a:xfrm flipH="false" flipV="false" rot="0">
            <a:off x="9457609" y="3802358"/>
            <a:ext cx="6863254" cy="5171327"/>
          </a:xfrm>
          <a:custGeom>
            <a:avLst/>
            <a:gdLst/>
            <a:ahLst/>
            <a:cxnLst/>
            <a:rect r="r" b="b" t="t" l="l"/>
            <a:pathLst>
              <a:path h="5171327" w="6863254">
                <a:moveTo>
                  <a:pt x="0" y="0"/>
                </a:moveTo>
                <a:lnTo>
                  <a:pt x="6863254" y="0"/>
                </a:lnTo>
                <a:lnTo>
                  <a:pt x="6863254" y="5171327"/>
                </a:lnTo>
                <a:lnTo>
                  <a:pt x="0" y="5171327"/>
                </a:lnTo>
                <a:lnTo>
                  <a:pt x="0" y="0"/>
                </a:lnTo>
                <a:close/>
              </a:path>
            </a:pathLst>
          </a:custGeom>
          <a:blipFill>
            <a:blip r:embed="rId12">
              <a:alphaModFix amt="96000"/>
            </a:blip>
            <a:stretch>
              <a:fillRect l="-1119" t="-51946" r="-1119" b="0"/>
            </a:stretch>
          </a:blipFill>
          <a:ln cap="rnd">
            <a:noFill/>
            <a:prstDash val="solid"/>
            <a:round/>
          </a:ln>
        </p:spPr>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42555" y="9089061"/>
            <a:ext cx="844180" cy="844180"/>
          </a:xfrm>
          <a:custGeom>
            <a:avLst/>
            <a:gdLst/>
            <a:ahLst/>
            <a:cxnLst/>
            <a:rect r="r" b="b" t="t" l="l"/>
            <a:pathLst>
              <a:path h="844180" w="844180">
                <a:moveTo>
                  <a:pt x="0" y="0"/>
                </a:moveTo>
                <a:lnTo>
                  <a:pt x="844180" y="0"/>
                </a:lnTo>
                <a:lnTo>
                  <a:pt x="844180" y="844180"/>
                </a:lnTo>
                <a:lnTo>
                  <a:pt x="0" y="844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978926">
            <a:off x="-1568567" y="681391"/>
            <a:ext cx="2947418" cy="4669177"/>
          </a:xfrm>
          <a:custGeom>
            <a:avLst/>
            <a:gdLst/>
            <a:ahLst/>
            <a:cxnLst/>
            <a:rect r="r" b="b" t="t" l="l"/>
            <a:pathLst>
              <a:path h="4669177" w="2947418">
                <a:moveTo>
                  <a:pt x="0" y="0"/>
                </a:moveTo>
                <a:lnTo>
                  <a:pt x="2947418" y="0"/>
                </a:lnTo>
                <a:lnTo>
                  <a:pt x="2947418" y="4669177"/>
                </a:lnTo>
                <a:lnTo>
                  <a:pt x="0" y="46691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70880" y="1565906"/>
            <a:ext cx="4597542" cy="4114800"/>
          </a:xfrm>
          <a:custGeom>
            <a:avLst/>
            <a:gdLst/>
            <a:ahLst/>
            <a:cxnLst/>
            <a:rect r="r" b="b" t="t" l="l"/>
            <a:pathLst>
              <a:path h="4114800" w="4597542">
                <a:moveTo>
                  <a:pt x="0" y="0"/>
                </a:moveTo>
                <a:lnTo>
                  <a:pt x="4597542" y="0"/>
                </a:lnTo>
                <a:lnTo>
                  <a:pt x="459754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1875378" y="7149661"/>
            <a:ext cx="14790306" cy="2576373"/>
            <a:chOff x="0" y="0"/>
            <a:chExt cx="3243981" cy="565080"/>
          </a:xfrm>
        </p:grpSpPr>
        <p:sp>
          <p:nvSpPr>
            <p:cNvPr name="Freeform 9" id="9"/>
            <p:cNvSpPr/>
            <p:nvPr/>
          </p:nvSpPr>
          <p:spPr>
            <a:xfrm flipH="false" flipV="false" rot="0">
              <a:off x="0" y="0"/>
              <a:ext cx="3243981" cy="565080"/>
            </a:xfrm>
            <a:custGeom>
              <a:avLst/>
              <a:gdLst/>
              <a:ahLst/>
              <a:cxnLst/>
              <a:rect r="r" b="b" t="t" l="l"/>
              <a:pathLst>
                <a:path h="565080" w="3243981">
                  <a:moveTo>
                    <a:pt x="11516" y="0"/>
                  </a:moveTo>
                  <a:lnTo>
                    <a:pt x="3232465" y="0"/>
                  </a:lnTo>
                  <a:cubicBezTo>
                    <a:pt x="3235520" y="0"/>
                    <a:pt x="3238449" y="1213"/>
                    <a:pt x="3240608" y="3373"/>
                  </a:cubicBezTo>
                  <a:cubicBezTo>
                    <a:pt x="3242768" y="5533"/>
                    <a:pt x="3243981" y="8462"/>
                    <a:pt x="3243981" y="11516"/>
                  </a:cubicBezTo>
                  <a:lnTo>
                    <a:pt x="3243981" y="553564"/>
                  </a:lnTo>
                  <a:cubicBezTo>
                    <a:pt x="3243981" y="559924"/>
                    <a:pt x="3238825" y="565080"/>
                    <a:pt x="3232465" y="565080"/>
                  </a:cubicBezTo>
                  <a:lnTo>
                    <a:pt x="11516" y="565080"/>
                  </a:lnTo>
                  <a:cubicBezTo>
                    <a:pt x="8462" y="565080"/>
                    <a:pt x="5533" y="563867"/>
                    <a:pt x="3373" y="561707"/>
                  </a:cubicBezTo>
                  <a:cubicBezTo>
                    <a:pt x="1213" y="559547"/>
                    <a:pt x="0" y="556618"/>
                    <a:pt x="0" y="553564"/>
                  </a:cubicBezTo>
                  <a:lnTo>
                    <a:pt x="0" y="11516"/>
                  </a:lnTo>
                  <a:cubicBezTo>
                    <a:pt x="0" y="8462"/>
                    <a:pt x="1213" y="5533"/>
                    <a:pt x="3373" y="3373"/>
                  </a:cubicBezTo>
                  <a:cubicBezTo>
                    <a:pt x="5533" y="1213"/>
                    <a:pt x="8462" y="0"/>
                    <a:pt x="11516" y="0"/>
                  </a:cubicBezTo>
                  <a:close/>
                </a:path>
              </a:pathLst>
            </a:custGeom>
            <a:solidFill>
              <a:srgbClr val="1E1E1E">
                <a:alpha val="95686"/>
              </a:srgbClr>
            </a:solidFill>
          </p:spPr>
        </p:sp>
        <p:sp>
          <p:nvSpPr>
            <p:cNvPr name="TextBox 10" id="10"/>
            <p:cNvSpPr txBox="true"/>
            <p:nvPr/>
          </p:nvSpPr>
          <p:spPr>
            <a:xfrm>
              <a:off x="0" y="-57150"/>
              <a:ext cx="3243981" cy="622230"/>
            </a:xfrm>
            <a:prstGeom prst="rect">
              <a:avLst/>
            </a:prstGeom>
          </p:spPr>
          <p:txBody>
            <a:bodyPr anchor="ctr" rtlCol="false" tIns="50800" lIns="50800" bIns="50800" rIns="50800"/>
            <a:lstStyle/>
            <a:p>
              <a:pPr algn="ctr">
                <a:lnSpc>
                  <a:spcPts val="3079"/>
                </a:lnSpc>
              </a:pPr>
            </a:p>
            <a:p>
              <a:pPr algn="ctr">
                <a:lnSpc>
                  <a:spcPts val="3079"/>
                </a:lnSpc>
              </a:pPr>
              <a:r>
                <a:rPr lang="en-US" sz="2199">
                  <a:solidFill>
                    <a:srgbClr val="F5F0FC">
                      <a:alpha val="95686"/>
                    </a:srgbClr>
                  </a:solidFill>
                  <a:latin typeface="Poppins"/>
                  <a:ea typeface="Poppins"/>
                  <a:cs typeface="Poppins"/>
                  <a:sym typeface="Poppins"/>
                </a:rPr>
                <a:t>The classification report shows strong model performance, with an accuracy of 97%, indicating correct predictions for 97% of the 120 samples. The macro average (precision, recall at 0.97, F1 at 0.96) suggests consistent performance across all classes. The weighted average (precision at 0.98, recall at 0.97, F1 at 0.97) adjusts for class imbalances, highlighting the model's overall effectiveness.</a:t>
              </a:r>
            </a:p>
            <a:p>
              <a:pPr algn="ctr">
                <a:lnSpc>
                  <a:spcPts val="3079"/>
                </a:lnSpc>
              </a:pPr>
            </a:p>
          </p:txBody>
        </p:sp>
      </p:grpSp>
      <p:grpSp>
        <p:nvGrpSpPr>
          <p:cNvPr name="Group 11" id="11"/>
          <p:cNvGrpSpPr/>
          <p:nvPr/>
        </p:nvGrpSpPr>
        <p:grpSpPr>
          <a:xfrm rot="0">
            <a:off x="10587492" y="3437452"/>
            <a:ext cx="6078193" cy="2848902"/>
            <a:chOff x="0" y="0"/>
            <a:chExt cx="1860232" cy="871907"/>
          </a:xfrm>
        </p:grpSpPr>
        <p:sp>
          <p:nvSpPr>
            <p:cNvPr name="Freeform 12" id="12"/>
            <p:cNvSpPr/>
            <p:nvPr/>
          </p:nvSpPr>
          <p:spPr>
            <a:xfrm flipH="false" flipV="false" rot="0">
              <a:off x="0" y="0"/>
              <a:ext cx="1860232" cy="871907"/>
            </a:xfrm>
            <a:custGeom>
              <a:avLst/>
              <a:gdLst/>
              <a:ahLst/>
              <a:cxnLst/>
              <a:rect r="r" b="b" t="t" l="l"/>
              <a:pathLst>
                <a:path h="871907" w="1860232">
                  <a:moveTo>
                    <a:pt x="28022" y="0"/>
                  </a:moveTo>
                  <a:lnTo>
                    <a:pt x="1832210" y="0"/>
                  </a:lnTo>
                  <a:cubicBezTo>
                    <a:pt x="1847686" y="0"/>
                    <a:pt x="1860232" y="12546"/>
                    <a:pt x="1860232" y="28022"/>
                  </a:cubicBezTo>
                  <a:lnTo>
                    <a:pt x="1860232" y="843885"/>
                  </a:lnTo>
                  <a:cubicBezTo>
                    <a:pt x="1860232" y="859361"/>
                    <a:pt x="1847686" y="871907"/>
                    <a:pt x="1832210" y="871907"/>
                  </a:cubicBezTo>
                  <a:lnTo>
                    <a:pt x="28022" y="871907"/>
                  </a:lnTo>
                  <a:cubicBezTo>
                    <a:pt x="12546" y="871907"/>
                    <a:pt x="0" y="859361"/>
                    <a:pt x="0" y="843885"/>
                  </a:cubicBezTo>
                  <a:lnTo>
                    <a:pt x="0" y="28022"/>
                  </a:lnTo>
                  <a:cubicBezTo>
                    <a:pt x="0" y="12546"/>
                    <a:pt x="12546" y="0"/>
                    <a:pt x="28022" y="0"/>
                  </a:cubicBezTo>
                  <a:close/>
                </a:path>
              </a:pathLst>
            </a:custGeom>
            <a:solidFill>
              <a:srgbClr val="1E1E1E">
                <a:alpha val="95686"/>
              </a:srgbClr>
            </a:solidFill>
          </p:spPr>
        </p:sp>
        <p:sp>
          <p:nvSpPr>
            <p:cNvPr name="TextBox 13" id="13"/>
            <p:cNvSpPr txBox="true"/>
            <p:nvPr/>
          </p:nvSpPr>
          <p:spPr>
            <a:xfrm>
              <a:off x="0" y="-57150"/>
              <a:ext cx="1860232" cy="929057"/>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19248" y="3437452"/>
            <a:ext cx="8177618" cy="2848902"/>
            <a:chOff x="0" y="0"/>
            <a:chExt cx="2502761" cy="871907"/>
          </a:xfrm>
        </p:grpSpPr>
        <p:sp>
          <p:nvSpPr>
            <p:cNvPr name="Freeform 15" id="15"/>
            <p:cNvSpPr/>
            <p:nvPr/>
          </p:nvSpPr>
          <p:spPr>
            <a:xfrm flipH="false" flipV="false" rot="0">
              <a:off x="0" y="0"/>
              <a:ext cx="2502762" cy="871907"/>
            </a:xfrm>
            <a:custGeom>
              <a:avLst/>
              <a:gdLst/>
              <a:ahLst/>
              <a:cxnLst/>
              <a:rect r="r" b="b" t="t" l="l"/>
              <a:pathLst>
                <a:path h="871907" w="2502762">
                  <a:moveTo>
                    <a:pt x="20828" y="0"/>
                  </a:moveTo>
                  <a:lnTo>
                    <a:pt x="2481934" y="0"/>
                  </a:lnTo>
                  <a:cubicBezTo>
                    <a:pt x="2493437" y="0"/>
                    <a:pt x="2502762" y="9325"/>
                    <a:pt x="2502762" y="20828"/>
                  </a:cubicBezTo>
                  <a:lnTo>
                    <a:pt x="2502762" y="851079"/>
                  </a:lnTo>
                  <a:cubicBezTo>
                    <a:pt x="2502762" y="862582"/>
                    <a:pt x="2493437" y="871907"/>
                    <a:pt x="2481934" y="871907"/>
                  </a:cubicBezTo>
                  <a:lnTo>
                    <a:pt x="20828" y="871907"/>
                  </a:lnTo>
                  <a:cubicBezTo>
                    <a:pt x="9325" y="871907"/>
                    <a:pt x="0" y="862582"/>
                    <a:pt x="0" y="851079"/>
                  </a:cubicBezTo>
                  <a:lnTo>
                    <a:pt x="0" y="20828"/>
                  </a:lnTo>
                  <a:cubicBezTo>
                    <a:pt x="0" y="9325"/>
                    <a:pt x="9325" y="0"/>
                    <a:pt x="20828" y="0"/>
                  </a:cubicBezTo>
                  <a:close/>
                </a:path>
              </a:pathLst>
            </a:custGeom>
            <a:solidFill>
              <a:srgbClr val="1E1E1E">
                <a:alpha val="95686"/>
              </a:srgbClr>
            </a:solidFill>
          </p:spPr>
        </p:sp>
        <p:sp>
          <p:nvSpPr>
            <p:cNvPr name="TextBox 16" id="16"/>
            <p:cNvSpPr txBox="true"/>
            <p:nvPr/>
          </p:nvSpPr>
          <p:spPr>
            <a:xfrm>
              <a:off x="0" y="-57150"/>
              <a:ext cx="2502761" cy="929057"/>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1250703" y="3068907"/>
            <a:ext cx="2303189" cy="734648"/>
            <a:chOff x="0" y="0"/>
            <a:chExt cx="3070918" cy="979531"/>
          </a:xfrm>
        </p:grpSpPr>
        <p:grpSp>
          <p:nvGrpSpPr>
            <p:cNvPr name="Group 18" id="18"/>
            <p:cNvGrpSpPr/>
            <p:nvPr/>
          </p:nvGrpSpPr>
          <p:grpSpPr>
            <a:xfrm rot="0">
              <a:off x="0" y="0"/>
              <a:ext cx="3070918" cy="979531"/>
              <a:chOff x="0" y="0"/>
              <a:chExt cx="600540" cy="191554"/>
            </a:xfrm>
          </p:grpSpPr>
          <p:sp>
            <p:nvSpPr>
              <p:cNvPr name="Freeform 19" id="19"/>
              <p:cNvSpPr/>
              <p:nvPr/>
            </p:nvSpPr>
            <p:spPr>
              <a:xfrm flipH="false" flipV="false" rot="0">
                <a:off x="0" y="0"/>
                <a:ext cx="600540" cy="191554"/>
              </a:xfrm>
              <a:custGeom>
                <a:avLst/>
                <a:gdLst/>
                <a:ahLst/>
                <a:cxnLst/>
                <a:rect r="r" b="b" t="t" l="l"/>
                <a:pathLst>
                  <a:path h="191554" w="600540">
                    <a:moveTo>
                      <a:pt x="73951" y="0"/>
                    </a:moveTo>
                    <a:lnTo>
                      <a:pt x="526589" y="0"/>
                    </a:lnTo>
                    <a:cubicBezTo>
                      <a:pt x="567431" y="0"/>
                      <a:pt x="600540" y="33109"/>
                      <a:pt x="600540" y="73951"/>
                    </a:cubicBezTo>
                    <a:lnTo>
                      <a:pt x="600540" y="117604"/>
                    </a:lnTo>
                    <a:cubicBezTo>
                      <a:pt x="600540" y="158446"/>
                      <a:pt x="567431" y="191554"/>
                      <a:pt x="526589" y="191554"/>
                    </a:cubicBezTo>
                    <a:lnTo>
                      <a:pt x="73951" y="191554"/>
                    </a:lnTo>
                    <a:cubicBezTo>
                      <a:pt x="54338" y="191554"/>
                      <a:pt x="35528" y="183763"/>
                      <a:pt x="21660" y="169895"/>
                    </a:cubicBezTo>
                    <a:cubicBezTo>
                      <a:pt x="7791" y="156026"/>
                      <a:pt x="0" y="137217"/>
                      <a:pt x="0" y="117604"/>
                    </a:cubicBezTo>
                    <a:lnTo>
                      <a:pt x="0" y="73951"/>
                    </a:lnTo>
                    <a:cubicBezTo>
                      <a:pt x="0" y="33109"/>
                      <a:pt x="33109" y="0"/>
                      <a:pt x="73951" y="0"/>
                    </a:cubicBezTo>
                    <a:close/>
                  </a:path>
                </a:pathLst>
              </a:custGeom>
              <a:solidFill>
                <a:srgbClr val="000000"/>
              </a:solidFill>
            </p:spPr>
          </p:sp>
          <p:sp>
            <p:nvSpPr>
              <p:cNvPr name="TextBox 20" id="20"/>
              <p:cNvSpPr txBox="true"/>
              <p:nvPr/>
            </p:nvSpPr>
            <p:spPr>
              <a:xfrm>
                <a:off x="0" y="-66675"/>
                <a:ext cx="600540" cy="258229"/>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331788" y="-68321"/>
              <a:ext cx="2407342" cy="1047852"/>
            </a:xfrm>
            <a:prstGeom prst="rect">
              <a:avLst/>
            </a:prstGeom>
          </p:spPr>
          <p:txBody>
            <a:bodyPr anchor="t" rtlCol="false" tIns="0" lIns="0" bIns="0" rIns="0">
              <a:spAutoFit/>
            </a:bodyPr>
            <a:lstStyle/>
            <a:p>
              <a:pPr algn="ctr">
                <a:lnSpc>
                  <a:spcPts val="6427"/>
                </a:lnSpc>
                <a:spcBef>
                  <a:spcPct val="0"/>
                </a:spcBef>
              </a:pPr>
              <a:r>
                <a:rPr lang="en-US" b="true" sz="4590">
                  <a:solidFill>
                    <a:srgbClr val="F5F0FC"/>
                  </a:solidFill>
                  <a:latin typeface="Poppins Medium"/>
                  <a:ea typeface="Poppins Medium"/>
                  <a:cs typeface="Poppins Medium"/>
                  <a:sym typeface="Poppins Medium"/>
                </a:rPr>
                <a:t>Input</a:t>
              </a:r>
            </a:p>
          </p:txBody>
        </p:sp>
      </p:grpSp>
      <p:grpSp>
        <p:nvGrpSpPr>
          <p:cNvPr name="Group 22" id="22"/>
          <p:cNvGrpSpPr/>
          <p:nvPr/>
        </p:nvGrpSpPr>
        <p:grpSpPr>
          <a:xfrm rot="0">
            <a:off x="10130721" y="3068912"/>
            <a:ext cx="2998746" cy="734648"/>
            <a:chOff x="0" y="0"/>
            <a:chExt cx="3998328" cy="979531"/>
          </a:xfrm>
        </p:grpSpPr>
        <p:grpSp>
          <p:nvGrpSpPr>
            <p:cNvPr name="Group 23" id="23"/>
            <p:cNvGrpSpPr/>
            <p:nvPr/>
          </p:nvGrpSpPr>
          <p:grpSpPr>
            <a:xfrm rot="0">
              <a:off x="0" y="0"/>
              <a:ext cx="3998328" cy="979531"/>
              <a:chOff x="0" y="0"/>
              <a:chExt cx="781902" cy="191554"/>
            </a:xfrm>
          </p:grpSpPr>
          <p:sp>
            <p:nvSpPr>
              <p:cNvPr name="Freeform 24" id="24"/>
              <p:cNvSpPr/>
              <p:nvPr/>
            </p:nvSpPr>
            <p:spPr>
              <a:xfrm flipH="false" flipV="false" rot="0">
                <a:off x="0" y="0"/>
                <a:ext cx="781901" cy="191554"/>
              </a:xfrm>
              <a:custGeom>
                <a:avLst/>
                <a:gdLst/>
                <a:ahLst/>
                <a:cxnLst/>
                <a:rect r="r" b="b" t="t" l="l"/>
                <a:pathLst>
                  <a:path h="191554" w="781901">
                    <a:moveTo>
                      <a:pt x="56798" y="0"/>
                    </a:moveTo>
                    <a:lnTo>
                      <a:pt x="725104" y="0"/>
                    </a:lnTo>
                    <a:cubicBezTo>
                      <a:pt x="740167" y="0"/>
                      <a:pt x="754614" y="5984"/>
                      <a:pt x="765266" y="16636"/>
                    </a:cubicBezTo>
                    <a:cubicBezTo>
                      <a:pt x="775917" y="27287"/>
                      <a:pt x="781901" y="41734"/>
                      <a:pt x="781901" y="56798"/>
                    </a:cubicBezTo>
                    <a:lnTo>
                      <a:pt x="781901" y="134757"/>
                    </a:lnTo>
                    <a:cubicBezTo>
                      <a:pt x="781901" y="149820"/>
                      <a:pt x="775917" y="164267"/>
                      <a:pt x="765266" y="174919"/>
                    </a:cubicBezTo>
                    <a:cubicBezTo>
                      <a:pt x="754614" y="185570"/>
                      <a:pt x="740167" y="191554"/>
                      <a:pt x="725104" y="191554"/>
                    </a:cubicBezTo>
                    <a:lnTo>
                      <a:pt x="56798" y="191554"/>
                    </a:lnTo>
                    <a:cubicBezTo>
                      <a:pt x="41734" y="191554"/>
                      <a:pt x="27287" y="185570"/>
                      <a:pt x="16636" y="174919"/>
                    </a:cubicBezTo>
                    <a:cubicBezTo>
                      <a:pt x="5984" y="164267"/>
                      <a:pt x="0" y="149820"/>
                      <a:pt x="0" y="134757"/>
                    </a:cubicBezTo>
                    <a:lnTo>
                      <a:pt x="0" y="56798"/>
                    </a:lnTo>
                    <a:cubicBezTo>
                      <a:pt x="0" y="41734"/>
                      <a:pt x="5984" y="27287"/>
                      <a:pt x="16636" y="16636"/>
                    </a:cubicBezTo>
                    <a:cubicBezTo>
                      <a:pt x="27287" y="5984"/>
                      <a:pt x="41734" y="0"/>
                      <a:pt x="56798" y="0"/>
                    </a:cubicBezTo>
                    <a:close/>
                  </a:path>
                </a:pathLst>
              </a:custGeom>
              <a:solidFill>
                <a:srgbClr val="000000"/>
              </a:solidFill>
            </p:spPr>
          </p:sp>
          <p:sp>
            <p:nvSpPr>
              <p:cNvPr name="TextBox 25" id="25"/>
              <p:cNvSpPr txBox="true"/>
              <p:nvPr/>
            </p:nvSpPr>
            <p:spPr>
              <a:xfrm>
                <a:off x="0" y="-66675"/>
                <a:ext cx="781902" cy="258229"/>
              </a:xfrm>
              <a:prstGeom prst="rect">
                <a:avLst/>
              </a:prstGeom>
            </p:spPr>
            <p:txBody>
              <a:bodyPr anchor="ctr" rtlCol="false" tIns="50800" lIns="50800" bIns="50800" rIns="50800"/>
              <a:lstStyle/>
              <a:p>
                <a:pPr algn="ctr">
                  <a:lnSpc>
                    <a:spcPts val="3079"/>
                  </a:lnSpc>
                </a:pPr>
              </a:p>
            </p:txBody>
          </p:sp>
        </p:grpSp>
        <p:sp>
          <p:nvSpPr>
            <p:cNvPr name="TextBox 26" id="26"/>
            <p:cNvSpPr txBox="true"/>
            <p:nvPr/>
          </p:nvSpPr>
          <p:spPr>
            <a:xfrm rot="0">
              <a:off x="431987" y="-68321"/>
              <a:ext cx="3134353" cy="1047852"/>
            </a:xfrm>
            <a:prstGeom prst="rect">
              <a:avLst/>
            </a:prstGeom>
          </p:spPr>
          <p:txBody>
            <a:bodyPr anchor="t" rtlCol="false" tIns="0" lIns="0" bIns="0" rIns="0">
              <a:spAutoFit/>
            </a:bodyPr>
            <a:lstStyle/>
            <a:p>
              <a:pPr algn="l">
                <a:lnSpc>
                  <a:spcPts val="6427"/>
                </a:lnSpc>
                <a:spcBef>
                  <a:spcPct val="0"/>
                </a:spcBef>
              </a:pPr>
              <a:r>
                <a:rPr lang="en-US" b="true" sz="4590">
                  <a:solidFill>
                    <a:srgbClr val="F5F0FC"/>
                  </a:solidFill>
                  <a:latin typeface="Poppins Medium"/>
                  <a:ea typeface="Poppins Medium"/>
                  <a:cs typeface="Poppins Medium"/>
                  <a:sym typeface="Poppins Medium"/>
                </a:rPr>
                <a:t>Output</a:t>
              </a:r>
            </a:p>
          </p:txBody>
        </p:sp>
      </p:grpSp>
      <p:grpSp>
        <p:nvGrpSpPr>
          <p:cNvPr name="Group 27" id="27"/>
          <p:cNvGrpSpPr/>
          <p:nvPr/>
        </p:nvGrpSpPr>
        <p:grpSpPr>
          <a:xfrm rot="0">
            <a:off x="1250703" y="6635408"/>
            <a:ext cx="5141797" cy="866294"/>
            <a:chOff x="0" y="0"/>
            <a:chExt cx="6855729" cy="1155058"/>
          </a:xfrm>
        </p:grpSpPr>
        <p:grpSp>
          <p:nvGrpSpPr>
            <p:cNvPr name="Group 28" id="28"/>
            <p:cNvGrpSpPr/>
            <p:nvPr/>
          </p:nvGrpSpPr>
          <p:grpSpPr>
            <a:xfrm rot="0">
              <a:off x="0" y="0"/>
              <a:ext cx="6855729" cy="1155058"/>
              <a:chOff x="0" y="0"/>
              <a:chExt cx="960806" cy="161877"/>
            </a:xfrm>
          </p:grpSpPr>
          <p:sp>
            <p:nvSpPr>
              <p:cNvPr name="Freeform 29" id="29"/>
              <p:cNvSpPr/>
              <p:nvPr/>
            </p:nvSpPr>
            <p:spPr>
              <a:xfrm flipH="false" flipV="false" rot="0">
                <a:off x="0" y="0"/>
                <a:ext cx="960806" cy="161877"/>
              </a:xfrm>
              <a:custGeom>
                <a:avLst/>
                <a:gdLst/>
                <a:ahLst/>
                <a:cxnLst/>
                <a:rect r="r" b="b" t="t" l="l"/>
                <a:pathLst>
                  <a:path h="161877" w="960806">
                    <a:moveTo>
                      <a:pt x="46222" y="0"/>
                    </a:moveTo>
                    <a:lnTo>
                      <a:pt x="914584" y="0"/>
                    </a:lnTo>
                    <a:cubicBezTo>
                      <a:pt x="940112" y="0"/>
                      <a:pt x="960806" y="20694"/>
                      <a:pt x="960806" y="46222"/>
                    </a:cubicBezTo>
                    <a:lnTo>
                      <a:pt x="960806" y="115655"/>
                    </a:lnTo>
                    <a:cubicBezTo>
                      <a:pt x="960806" y="141183"/>
                      <a:pt x="940112" y="161877"/>
                      <a:pt x="914584" y="161877"/>
                    </a:cubicBezTo>
                    <a:lnTo>
                      <a:pt x="46222" y="161877"/>
                    </a:lnTo>
                    <a:cubicBezTo>
                      <a:pt x="20694" y="161877"/>
                      <a:pt x="0" y="141183"/>
                      <a:pt x="0" y="115655"/>
                    </a:cubicBezTo>
                    <a:lnTo>
                      <a:pt x="0" y="46222"/>
                    </a:lnTo>
                    <a:cubicBezTo>
                      <a:pt x="0" y="20694"/>
                      <a:pt x="20694" y="0"/>
                      <a:pt x="46222" y="0"/>
                    </a:cubicBezTo>
                    <a:close/>
                  </a:path>
                </a:pathLst>
              </a:custGeom>
              <a:solidFill>
                <a:srgbClr val="000000"/>
              </a:solidFill>
            </p:spPr>
          </p:sp>
          <p:sp>
            <p:nvSpPr>
              <p:cNvPr name="TextBox 30" id="30"/>
              <p:cNvSpPr txBox="true"/>
              <p:nvPr/>
            </p:nvSpPr>
            <p:spPr>
              <a:xfrm>
                <a:off x="0" y="-66675"/>
                <a:ext cx="960806" cy="228552"/>
              </a:xfrm>
              <a:prstGeom prst="rect">
                <a:avLst/>
              </a:prstGeom>
            </p:spPr>
            <p:txBody>
              <a:bodyPr anchor="ctr" rtlCol="false" tIns="50800" lIns="50800" bIns="50800" rIns="50800"/>
              <a:lstStyle/>
              <a:p>
                <a:pPr algn="ctr">
                  <a:lnSpc>
                    <a:spcPts val="3080"/>
                  </a:lnSpc>
                </a:pPr>
              </a:p>
            </p:txBody>
          </p:sp>
        </p:grpSp>
        <p:sp>
          <p:nvSpPr>
            <p:cNvPr name="TextBox 31" id="31"/>
            <p:cNvSpPr txBox="true"/>
            <p:nvPr/>
          </p:nvSpPr>
          <p:spPr>
            <a:xfrm rot="0">
              <a:off x="740707" y="-74951"/>
              <a:ext cx="5374315" cy="1230009"/>
            </a:xfrm>
            <a:prstGeom prst="rect">
              <a:avLst/>
            </a:prstGeom>
          </p:spPr>
          <p:txBody>
            <a:bodyPr anchor="t" rtlCol="false" tIns="0" lIns="0" bIns="0" rIns="0">
              <a:spAutoFit/>
            </a:bodyPr>
            <a:lstStyle/>
            <a:p>
              <a:pPr algn="just">
                <a:lnSpc>
                  <a:spcPts val="7428"/>
                </a:lnSpc>
                <a:spcBef>
                  <a:spcPct val="0"/>
                </a:spcBef>
              </a:pPr>
              <a:r>
                <a:rPr lang="en-US" b="true" sz="5305">
                  <a:solidFill>
                    <a:srgbClr val="F5F0FC"/>
                  </a:solidFill>
                  <a:latin typeface="Poppins Medium"/>
                  <a:ea typeface="Poppins Medium"/>
                  <a:cs typeface="Poppins Medium"/>
                  <a:sym typeface="Poppins Medium"/>
                </a:rPr>
                <a:t>Explanation</a:t>
              </a:r>
            </a:p>
          </p:txBody>
        </p:sp>
      </p:grpSp>
      <p:sp>
        <p:nvSpPr>
          <p:cNvPr name="Freeform 32" id="32"/>
          <p:cNvSpPr/>
          <p:nvPr/>
        </p:nvSpPr>
        <p:spPr>
          <a:xfrm flipH="false" flipV="false" rot="0">
            <a:off x="1761934" y="3927381"/>
            <a:ext cx="7854146" cy="1986106"/>
          </a:xfrm>
          <a:custGeom>
            <a:avLst/>
            <a:gdLst/>
            <a:ahLst/>
            <a:cxnLst/>
            <a:rect r="r" b="b" t="t" l="l"/>
            <a:pathLst>
              <a:path h="1986106" w="7854146">
                <a:moveTo>
                  <a:pt x="0" y="0"/>
                </a:moveTo>
                <a:lnTo>
                  <a:pt x="7854146" y="0"/>
                </a:lnTo>
                <a:lnTo>
                  <a:pt x="7854146" y="1986106"/>
                </a:lnTo>
                <a:lnTo>
                  <a:pt x="0" y="1986106"/>
                </a:lnTo>
                <a:lnTo>
                  <a:pt x="0" y="0"/>
                </a:lnTo>
                <a:close/>
              </a:path>
            </a:pathLst>
          </a:custGeom>
          <a:blipFill>
            <a:blip r:embed="rId12"/>
            <a:stretch>
              <a:fillRect l="0" t="0" r="0" b="0"/>
            </a:stretch>
          </a:blipFill>
        </p:spPr>
      </p:sp>
      <p:sp>
        <p:nvSpPr>
          <p:cNvPr name="Freeform 33" id="33"/>
          <p:cNvSpPr/>
          <p:nvPr/>
        </p:nvSpPr>
        <p:spPr>
          <a:xfrm flipH="false" flipV="false" rot="0">
            <a:off x="10790526" y="4454454"/>
            <a:ext cx="5672123" cy="814899"/>
          </a:xfrm>
          <a:custGeom>
            <a:avLst/>
            <a:gdLst/>
            <a:ahLst/>
            <a:cxnLst/>
            <a:rect r="r" b="b" t="t" l="l"/>
            <a:pathLst>
              <a:path h="814899" w="5672123">
                <a:moveTo>
                  <a:pt x="0" y="0"/>
                </a:moveTo>
                <a:lnTo>
                  <a:pt x="5672123" y="0"/>
                </a:lnTo>
                <a:lnTo>
                  <a:pt x="5672123" y="814899"/>
                </a:lnTo>
                <a:lnTo>
                  <a:pt x="0" y="814899"/>
                </a:lnTo>
                <a:lnTo>
                  <a:pt x="0" y="0"/>
                </a:lnTo>
                <a:close/>
              </a:path>
            </a:pathLst>
          </a:custGeom>
          <a:blipFill>
            <a:blip r:embed="rId13"/>
            <a:stretch>
              <a:fillRect l="0" t="0" r="0" b="0"/>
            </a:stretch>
          </a:blipFill>
        </p:spPr>
      </p:sp>
      <p:sp>
        <p:nvSpPr>
          <p:cNvPr name="TextBox 34" id="34"/>
          <p:cNvSpPr txBox="true"/>
          <p:nvPr/>
        </p:nvSpPr>
        <p:spPr>
          <a:xfrm rot="0">
            <a:off x="5739633" y="1394456"/>
            <a:ext cx="10317018" cy="967105"/>
          </a:xfrm>
          <a:prstGeom prst="rect">
            <a:avLst/>
          </a:prstGeom>
        </p:spPr>
        <p:txBody>
          <a:bodyPr anchor="t" rtlCol="false" tIns="0" lIns="0" bIns="0" rIns="0">
            <a:spAutoFit/>
          </a:bodyPr>
          <a:lstStyle/>
          <a:p>
            <a:pPr algn="ctr">
              <a:lnSpc>
                <a:spcPts val="7039"/>
              </a:lnSpc>
            </a:pPr>
            <a:r>
              <a:rPr lang="en-US" sz="6399" b="true">
                <a:solidFill>
                  <a:srgbClr val="000000"/>
                </a:solidFill>
                <a:latin typeface="Poppins Bold"/>
                <a:ea typeface="Poppins Bold"/>
                <a:cs typeface="Poppins Bold"/>
                <a:sym typeface="Poppins Bold"/>
              </a:rPr>
              <a:t>Classification Report</a:t>
            </a:r>
          </a:p>
        </p:txBody>
      </p:sp>
      <p:sp>
        <p:nvSpPr>
          <p:cNvPr name="TextBox 35" id="35"/>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02018" y="2234652"/>
            <a:ext cx="4597542" cy="4114800"/>
          </a:xfrm>
          <a:custGeom>
            <a:avLst/>
            <a:gdLst/>
            <a:ahLst/>
            <a:cxnLst/>
            <a:rect r="r" b="b" t="t" l="l"/>
            <a:pathLst>
              <a:path h="4114800" w="4597542">
                <a:moveTo>
                  <a:pt x="0" y="0"/>
                </a:moveTo>
                <a:lnTo>
                  <a:pt x="4597542" y="0"/>
                </a:lnTo>
                <a:lnTo>
                  <a:pt x="45975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435395" y="3712836"/>
            <a:ext cx="1014170" cy="0"/>
          </a:xfrm>
          <a:prstGeom prst="line">
            <a:avLst/>
          </a:prstGeom>
          <a:ln cap="flat" w="57150">
            <a:solidFill>
              <a:srgbClr val="7B29E8"/>
            </a:solidFill>
            <a:prstDash val="solid"/>
            <a:headEnd type="none" len="sm" w="sm"/>
            <a:tailEnd type="none" len="sm" w="sm"/>
          </a:ln>
        </p:spPr>
      </p:sp>
      <p:sp>
        <p:nvSpPr>
          <p:cNvPr name="AutoShape 4" id="4"/>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5" id="5"/>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50576" y="5492239"/>
            <a:ext cx="386344" cy="383447"/>
          </a:xfrm>
          <a:custGeom>
            <a:avLst/>
            <a:gdLst/>
            <a:ahLst/>
            <a:cxnLst/>
            <a:rect r="r" b="b" t="t" l="l"/>
            <a:pathLst>
              <a:path h="383447" w="386344">
                <a:moveTo>
                  <a:pt x="0" y="0"/>
                </a:moveTo>
                <a:lnTo>
                  <a:pt x="386344" y="0"/>
                </a:lnTo>
                <a:lnTo>
                  <a:pt x="386344" y="383446"/>
                </a:lnTo>
                <a:lnTo>
                  <a:pt x="0" y="383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105074" y="7325062"/>
            <a:ext cx="4540469" cy="4114800"/>
          </a:xfrm>
          <a:custGeom>
            <a:avLst/>
            <a:gdLst/>
            <a:ahLst/>
            <a:cxnLst/>
            <a:rect r="r" b="b" t="t" l="l"/>
            <a:pathLst>
              <a:path h="4114800" w="4540469">
                <a:moveTo>
                  <a:pt x="0" y="0"/>
                </a:moveTo>
                <a:lnTo>
                  <a:pt x="4540469" y="0"/>
                </a:lnTo>
                <a:lnTo>
                  <a:pt x="45404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3142871" y="3646161"/>
            <a:ext cx="11301259" cy="2528657"/>
          </a:xfrm>
          <a:custGeom>
            <a:avLst/>
            <a:gdLst/>
            <a:ahLst/>
            <a:cxnLst/>
            <a:rect r="r" b="b" t="t" l="l"/>
            <a:pathLst>
              <a:path h="2528657" w="11301259">
                <a:moveTo>
                  <a:pt x="0" y="0"/>
                </a:moveTo>
                <a:lnTo>
                  <a:pt x="11301259" y="0"/>
                </a:lnTo>
                <a:lnTo>
                  <a:pt x="11301259" y="2528657"/>
                </a:lnTo>
                <a:lnTo>
                  <a:pt x="0" y="2528657"/>
                </a:lnTo>
                <a:lnTo>
                  <a:pt x="0" y="0"/>
                </a:lnTo>
                <a:close/>
              </a:path>
            </a:pathLst>
          </a:custGeom>
          <a:blipFill>
            <a:blip r:embed="rId10"/>
            <a:stretch>
              <a:fillRect l="0" t="0" r="0" b="0"/>
            </a:stretch>
          </a:blipFill>
          <a:ln cap="rnd">
            <a:noFill/>
            <a:prstDash val="solid"/>
            <a:round/>
          </a:ln>
        </p:spPr>
      </p:sp>
      <p:sp>
        <p:nvSpPr>
          <p:cNvPr name="TextBox 9" id="9"/>
          <p:cNvSpPr txBox="true"/>
          <p:nvPr/>
        </p:nvSpPr>
        <p:spPr>
          <a:xfrm rot="0">
            <a:off x="1435395" y="2040244"/>
            <a:ext cx="11007934" cy="1002665"/>
          </a:xfrm>
          <a:prstGeom prst="rect">
            <a:avLst/>
          </a:prstGeom>
        </p:spPr>
        <p:txBody>
          <a:bodyPr anchor="t" rtlCol="false" tIns="0" lIns="0" bIns="0" rIns="0">
            <a:spAutoFit/>
          </a:bodyPr>
          <a:lstStyle/>
          <a:p>
            <a:pPr algn="l">
              <a:lnSpc>
                <a:spcPts val="7359"/>
              </a:lnSpc>
            </a:pPr>
            <a:r>
              <a:rPr lang="en-US" sz="6399" b="true">
                <a:solidFill>
                  <a:srgbClr val="000000"/>
                </a:solidFill>
                <a:latin typeface="Poppins Bold"/>
                <a:ea typeface="Poppins Bold"/>
                <a:cs typeface="Poppins Bold"/>
                <a:sym typeface="Poppins Bold"/>
              </a:rPr>
              <a:t>Image Preprocessing</a:t>
            </a:r>
          </a:p>
        </p:txBody>
      </p:sp>
      <p:grpSp>
        <p:nvGrpSpPr>
          <p:cNvPr name="Group 10" id="10"/>
          <p:cNvGrpSpPr/>
          <p:nvPr/>
        </p:nvGrpSpPr>
        <p:grpSpPr>
          <a:xfrm rot="0">
            <a:off x="1984843" y="6657075"/>
            <a:ext cx="13617316" cy="2438241"/>
            <a:chOff x="0" y="0"/>
            <a:chExt cx="4167582" cy="746224"/>
          </a:xfrm>
        </p:grpSpPr>
        <p:sp>
          <p:nvSpPr>
            <p:cNvPr name="Freeform 11" id="11"/>
            <p:cNvSpPr/>
            <p:nvPr/>
          </p:nvSpPr>
          <p:spPr>
            <a:xfrm flipH="false" flipV="false" rot="0">
              <a:off x="0" y="0"/>
              <a:ext cx="4167582" cy="746224"/>
            </a:xfrm>
            <a:custGeom>
              <a:avLst/>
              <a:gdLst/>
              <a:ahLst/>
              <a:cxnLst/>
              <a:rect r="r" b="b" t="t" l="l"/>
              <a:pathLst>
                <a:path h="746224" w="4167582">
                  <a:moveTo>
                    <a:pt x="12508" y="0"/>
                  </a:moveTo>
                  <a:lnTo>
                    <a:pt x="4155074" y="0"/>
                  </a:lnTo>
                  <a:cubicBezTo>
                    <a:pt x="4161982" y="0"/>
                    <a:pt x="4167582" y="5600"/>
                    <a:pt x="4167582" y="12508"/>
                  </a:cubicBezTo>
                  <a:lnTo>
                    <a:pt x="4167582" y="733716"/>
                  </a:lnTo>
                  <a:cubicBezTo>
                    <a:pt x="4167582" y="737034"/>
                    <a:pt x="4166264" y="740215"/>
                    <a:pt x="4163919" y="742561"/>
                  </a:cubicBezTo>
                  <a:cubicBezTo>
                    <a:pt x="4161573" y="744906"/>
                    <a:pt x="4158392" y="746224"/>
                    <a:pt x="4155074" y="746224"/>
                  </a:cubicBezTo>
                  <a:lnTo>
                    <a:pt x="12508" y="746224"/>
                  </a:lnTo>
                  <a:cubicBezTo>
                    <a:pt x="9191" y="746224"/>
                    <a:pt x="6009" y="744906"/>
                    <a:pt x="3663" y="742561"/>
                  </a:cubicBezTo>
                  <a:cubicBezTo>
                    <a:pt x="1318" y="740215"/>
                    <a:pt x="0" y="737034"/>
                    <a:pt x="0" y="733716"/>
                  </a:cubicBezTo>
                  <a:lnTo>
                    <a:pt x="0" y="12508"/>
                  </a:lnTo>
                  <a:cubicBezTo>
                    <a:pt x="0" y="9191"/>
                    <a:pt x="1318" y="6009"/>
                    <a:pt x="3663" y="3663"/>
                  </a:cubicBezTo>
                  <a:cubicBezTo>
                    <a:pt x="6009" y="1318"/>
                    <a:pt x="9191" y="0"/>
                    <a:pt x="12508" y="0"/>
                  </a:cubicBezTo>
                  <a:close/>
                </a:path>
              </a:pathLst>
            </a:custGeom>
            <a:solidFill>
              <a:srgbClr val="1E1E1E">
                <a:alpha val="95686"/>
              </a:srgbClr>
            </a:solidFill>
          </p:spPr>
        </p:sp>
        <p:sp>
          <p:nvSpPr>
            <p:cNvPr name="TextBox 12" id="12"/>
            <p:cNvSpPr txBox="true"/>
            <p:nvPr/>
          </p:nvSpPr>
          <p:spPr>
            <a:xfrm>
              <a:off x="0" y="-57150"/>
              <a:ext cx="4167582" cy="803374"/>
            </a:xfrm>
            <a:prstGeom prst="rect">
              <a:avLst/>
            </a:prstGeom>
          </p:spPr>
          <p:txBody>
            <a:bodyPr anchor="ctr" rtlCol="false" tIns="50800" lIns="50800" bIns="50800" rIns="50800"/>
            <a:lstStyle/>
            <a:p>
              <a:pPr algn="ctr">
                <a:lnSpc>
                  <a:spcPts val="3079"/>
                </a:lnSpc>
              </a:pPr>
            </a:p>
          </p:txBody>
        </p:sp>
      </p:grpSp>
      <p:sp>
        <p:nvSpPr>
          <p:cNvPr name="TextBox 13" id="13"/>
          <p:cNvSpPr txBox="true"/>
          <p:nvPr/>
        </p:nvSpPr>
        <p:spPr>
          <a:xfrm rot="0">
            <a:off x="2608464" y="6868188"/>
            <a:ext cx="12793555" cy="1939816"/>
          </a:xfrm>
          <a:prstGeom prst="rect">
            <a:avLst/>
          </a:prstGeom>
        </p:spPr>
        <p:txBody>
          <a:bodyPr anchor="t" rtlCol="false" tIns="0" lIns="0" bIns="0" rIns="0">
            <a:spAutoFit/>
          </a:bodyPr>
          <a:lstStyle/>
          <a:p>
            <a:pPr algn="l">
              <a:lnSpc>
                <a:spcPts val="3100"/>
              </a:lnSpc>
            </a:pPr>
            <a:r>
              <a:rPr lang="en-US" sz="2000" spc="12">
                <a:solidFill>
                  <a:srgbClr val="FFFFFF"/>
                </a:solidFill>
                <a:latin typeface="DM Sans"/>
                <a:ea typeface="DM Sans"/>
                <a:cs typeface="DM Sans"/>
                <a:sym typeface="DM Sans"/>
              </a:rPr>
              <a:t>The preprocess_image(image_path) function prepares an image from user input to fit in model predict. first, loads the image from the given path and resizes it to 244x244 pixels, which is the size the model expects. Then, it converts the image into a VGG19 preprocessing input format. The function also adds an extra dimension to the image to make it look like a batch of images, even though it's just one. Finally, it returns the processed image, ready for the model to make predictions.</a:t>
            </a:r>
          </a:p>
        </p:txBody>
      </p:sp>
      <p:sp>
        <p:nvSpPr>
          <p:cNvPr name="Freeform 14" id="1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1780" y="2077320"/>
            <a:ext cx="2376130" cy="2376130"/>
          </a:xfrm>
          <a:custGeom>
            <a:avLst/>
            <a:gdLst/>
            <a:ahLst/>
            <a:cxnLst/>
            <a:rect r="r" b="b" t="t" l="l"/>
            <a:pathLst>
              <a:path h="2376130" w="2376130">
                <a:moveTo>
                  <a:pt x="0" y="0"/>
                </a:moveTo>
                <a:lnTo>
                  <a:pt x="2376131" y="0"/>
                </a:lnTo>
                <a:lnTo>
                  <a:pt x="2376131" y="2376131"/>
                </a:lnTo>
                <a:lnTo>
                  <a:pt x="0" y="237613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8934" y="5939989"/>
            <a:ext cx="5203119" cy="4114800"/>
          </a:xfrm>
          <a:custGeom>
            <a:avLst/>
            <a:gdLst/>
            <a:ahLst/>
            <a:cxnLst/>
            <a:rect r="r" b="b" t="t" l="l"/>
            <a:pathLst>
              <a:path h="4114800" w="5203119">
                <a:moveTo>
                  <a:pt x="0" y="0"/>
                </a:moveTo>
                <a:lnTo>
                  <a:pt x="5203119" y="0"/>
                </a:lnTo>
                <a:lnTo>
                  <a:pt x="5203119" y="4114800"/>
                </a:lnTo>
                <a:lnTo>
                  <a:pt x="0" y="411480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23935" y="2150506"/>
            <a:ext cx="442011" cy="612840"/>
          </a:xfrm>
          <a:custGeom>
            <a:avLst/>
            <a:gdLst/>
            <a:ahLst/>
            <a:cxnLst/>
            <a:rect r="r" b="b" t="t" l="l"/>
            <a:pathLst>
              <a:path h="612840" w="442011">
                <a:moveTo>
                  <a:pt x="0" y="0"/>
                </a:moveTo>
                <a:lnTo>
                  <a:pt x="442012" y="0"/>
                </a:lnTo>
                <a:lnTo>
                  <a:pt x="442012" y="612841"/>
                </a:lnTo>
                <a:lnTo>
                  <a:pt x="0" y="6128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686078" y="-1265505"/>
            <a:ext cx="3471862" cy="4114800"/>
          </a:xfrm>
          <a:custGeom>
            <a:avLst/>
            <a:gdLst/>
            <a:ahLst/>
            <a:cxnLst/>
            <a:rect r="r" b="b" t="t" l="l"/>
            <a:pathLst>
              <a:path h="4114800" w="3471862">
                <a:moveTo>
                  <a:pt x="0" y="0"/>
                </a:moveTo>
                <a:lnTo>
                  <a:pt x="3471862" y="0"/>
                </a:lnTo>
                <a:lnTo>
                  <a:pt x="347186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6" id="6"/>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7" id="7"/>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843167" y="2539250"/>
            <a:ext cx="2959833" cy="6577407"/>
          </a:xfrm>
          <a:custGeom>
            <a:avLst/>
            <a:gdLst/>
            <a:ahLst/>
            <a:cxnLst/>
            <a:rect r="r" b="b" t="t" l="l"/>
            <a:pathLst>
              <a:path h="6577407" w="2959833">
                <a:moveTo>
                  <a:pt x="0" y="0"/>
                </a:moveTo>
                <a:lnTo>
                  <a:pt x="2959834" y="0"/>
                </a:lnTo>
                <a:lnTo>
                  <a:pt x="2959834" y="6577407"/>
                </a:lnTo>
                <a:lnTo>
                  <a:pt x="0" y="6577407"/>
                </a:lnTo>
                <a:lnTo>
                  <a:pt x="0" y="0"/>
                </a:lnTo>
                <a:close/>
              </a:path>
            </a:pathLst>
          </a:custGeom>
          <a:blipFill>
            <a:blip r:embed="rId12"/>
            <a:stretch>
              <a:fillRect l="0" t="0" r="0" b="0"/>
            </a:stretch>
          </a:blipFill>
        </p:spPr>
      </p:sp>
      <p:sp>
        <p:nvSpPr>
          <p:cNvPr name="Freeform 9" id="9"/>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7229793" y="3032699"/>
            <a:ext cx="4787155" cy="1091565"/>
          </a:xfrm>
          <a:prstGeom prst="rect">
            <a:avLst/>
          </a:prstGeom>
        </p:spPr>
        <p:txBody>
          <a:bodyPr anchor="t" rtlCol="false" tIns="0" lIns="0" bIns="0" rIns="0">
            <a:spAutoFit/>
          </a:bodyPr>
          <a:lstStyle/>
          <a:p>
            <a:pPr algn="l">
              <a:lnSpc>
                <a:spcPts val="7920"/>
              </a:lnSpc>
            </a:pPr>
            <a:r>
              <a:rPr lang="en-US" sz="7200" b="true">
                <a:solidFill>
                  <a:srgbClr val="000000"/>
                </a:solidFill>
                <a:latin typeface="Poppins Semi-Bold"/>
                <a:ea typeface="Poppins Semi-Bold"/>
                <a:cs typeface="Poppins Semi-Bold"/>
                <a:sym typeface="Poppins Semi-Bold"/>
              </a:rPr>
              <a:t>NBA</a:t>
            </a:r>
          </a:p>
        </p:txBody>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
        <p:nvSpPr>
          <p:cNvPr name="TextBox 12" id="12"/>
          <p:cNvSpPr txBox="true"/>
          <p:nvPr/>
        </p:nvSpPr>
        <p:spPr>
          <a:xfrm rot="0">
            <a:off x="7229793" y="4377251"/>
            <a:ext cx="9456285" cy="2949189"/>
          </a:xfrm>
          <a:prstGeom prst="rect">
            <a:avLst/>
          </a:prstGeom>
        </p:spPr>
        <p:txBody>
          <a:bodyPr anchor="t" rtlCol="false" tIns="0" lIns="0" bIns="0" rIns="0">
            <a:spAutoFit/>
          </a:bodyPr>
          <a:lstStyle/>
          <a:p>
            <a:pPr algn="just">
              <a:lnSpc>
                <a:spcPts val="3323"/>
              </a:lnSpc>
              <a:spcBef>
                <a:spcPct val="0"/>
              </a:spcBef>
            </a:pPr>
            <a:r>
              <a:rPr lang="en-US" sz="2373">
                <a:solidFill>
                  <a:srgbClr val="000000"/>
                </a:solidFill>
                <a:latin typeface="Poppins"/>
                <a:ea typeface="Poppins"/>
                <a:cs typeface="Poppins"/>
                <a:sym typeface="Poppins"/>
              </a:rPr>
              <a:t>The National Basketball Association (NBA) is a professional basketball league in North America. As of now, the number of participants in the league is 30 teams. The NBA is one of the major professional sports leagues in the United States and Canada and is considered as the best professional basketball league in the world. The NBA itself is using the iconic silhouette of the late Jerry West as its logo.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2190" y="7699841"/>
            <a:ext cx="4521758" cy="4114800"/>
          </a:xfrm>
          <a:custGeom>
            <a:avLst/>
            <a:gdLst/>
            <a:ahLst/>
            <a:cxnLst/>
            <a:rect r="r" b="b" t="t" l="l"/>
            <a:pathLst>
              <a:path h="4114800" w="4521758">
                <a:moveTo>
                  <a:pt x="0" y="0"/>
                </a:moveTo>
                <a:lnTo>
                  <a:pt x="4521758" y="0"/>
                </a:lnTo>
                <a:lnTo>
                  <a:pt x="452175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83198" y="4239693"/>
            <a:ext cx="9569386" cy="4217435"/>
          </a:xfrm>
          <a:custGeom>
            <a:avLst/>
            <a:gdLst/>
            <a:ahLst/>
            <a:cxnLst/>
            <a:rect r="r" b="b" t="t" l="l"/>
            <a:pathLst>
              <a:path h="4217435" w="9569386">
                <a:moveTo>
                  <a:pt x="0" y="0"/>
                </a:moveTo>
                <a:lnTo>
                  <a:pt x="9569386" y="0"/>
                </a:lnTo>
                <a:lnTo>
                  <a:pt x="9569386" y="4217435"/>
                </a:lnTo>
                <a:lnTo>
                  <a:pt x="0" y="4217435"/>
                </a:lnTo>
                <a:lnTo>
                  <a:pt x="0" y="0"/>
                </a:lnTo>
                <a:close/>
              </a:path>
            </a:pathLst>
          </a:custGeom>
          <a:blipFill>
            <a:blip r:embed="rId6"/>
            <a:stretch>
              <a:fillRect l="0" t="0" r="0" b="0"/>
            </a:stretch>
          </a:blipFill>
          <a:ln cap="rnd">
            <a:noFill/>
            <a:prstDash val="solid"/>
            <a:round/>
          </a:ln>
        </p:spPr>
      </p:sp>
      <p:sp>
        <p:nvSpPr>
          <p:cNvPr name="TextBox 6" id="6"/>
          <p:cNvSpPr txBox="true"/>
          <p:nvPr/>
        </p:nvSpPr>
        <p:spPr>
          <a:xfrm rot="0">
            <a:off x="1445178" y="2047284"/>
            <a:ext cx="7335135" cy="1091565"/>
          </a:xfrm>
          <a:prstGeom prst="rect">
            <a:avLst/>
          </a:prstGeom>
        </p:spPr>
        <p:txBody>
          <a:bodyPr anchor="t" rtlCol="false" tIns="0" lIns="0" bIns="0" rIns="0">
            <a:spAutoFit/>
          </a:bodyPr>
          <a:lstStyle/>
          <a:p>
            <a:pPr algn="l">
              <a:lnSpc>
                <a:spcPts val="7920"/>
              </a:lnSpc>
            </a:pPr>
            <a:r>
              <a:rPr lang="en-US" sz="7200" b="true">
                <a:solidFill>
                  <a:srgbClr val="000000"/>
                </a:solidFill>
                <a:latin typeface="Poppins Semi-Bold"/>
                <a:ea typeface="Poppins Semi-Bold"/>
                <a:cs typeface="Poppins Semi-Bold"/>
                <a:sym typeface="Poppins Semi-Bold"/>
              </a:rPr>
              <a:t>Model Testing</a:t>
            </a:r>
          </a:p>
        </p:txBody>
      </p:sp>
      <p:sp>
        <p:nvSpPr>
          <p:cNvPr name="TextBox 7" id="7"/>
          <p:cNvSpPr txBox="true"/>
          <p:nvPr/>
        </p:nvSpPr>
        <p:spPr>
          <a:xfrm rot="0">
            <a:off x="12032195" y="5340403"/>
            <a:ext cx="4433079" cy="1939816"/>
          </a:xfrm>
          <a:prstGeom prst="rect">
            <a:avLst/>
          </a:prstGeom>
        </p:spPr>
        <p:txBody>
          <a:bodyPr anchor="t" rtlCol="false" tIns="0" lIns="0" bIns="0" rIns="0">
            <a:spAutoFit/>
          </a:bodyPr>
          <a:lstStyle/>
          <a:p>
            <a:pPr algn="just">
              <a:lnSpc>
                <a:spcPts val="3100"/>
              </a:lnSpc>
            </a:pPr>
            <a:r>
              <a:rPr lang="en-US" sz="2000" spc="12">
                <a:solidFill>
                  <a:srgbClr val="000000"/>
                </a:solidFill>
                <a:latin typeface="DM Sans"/>
                <a:ea typeface="DM Sans"/>
                <a:cs typeface="DM Sans"/>
                <a:sym typeface="DM Sans"/>
              </a:rPr>
              <a:t>To check if the model is classifying images correctly, we are going to test it on some images imported from the local device into the Google Collab platform.</a:t>
            </a:r>
          </a:p>
        </p:txBody>
      </p:sp>
      <p:sp>
        <p:nvSpPr>
          <p:cNvPr name="Freeform 8" id="8"/>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2190" y="7699841"/>
            <a:ext cx="4521758" cy="4114800"/>
          </a:xfrm>
          <a:custGeom>
            <a:avLst/>
            <a:gdLst/>
            <a:ahLst/>
            <a:cxnLst/>
            <a:rect r="r" b="b" t="t" l="l"/>
            <a:pathLst>
              <a:path h="4114800" w="4521758">
                <a:moveTo>
                  <a:pt x="0" y="0"/>
                </a:moveTo>
                <a:lnTo>
                  <a:pt x="4521758" y="0"/>
                </a:lnTo>
                <a:lnTo>
                  <a:pt x="452175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8066736" y="5143500"/>
            <a:ext cx="7838746" cy="4738196"/>
            <a:chOff x="0" y="0"/>
            <a:chExt cx="2064526" cy="1247920"/>
          </a:xfrm>
        </p:grpSpPr>
        <p:sp>
          <p:nvSpPr>
            <p:cNvPr name="Freeform 6" id="6"/>
            <p:cNvSpPr/>
            <p:nvPr/>
          </p:nvSpPr>
          <p:spPr>
            <a:xfrm flipH="false" flipV="false" rot="0">
              <a:off x="0" y="0"/>
              <a:ext cx="2064526" cy="1247920"/>
            </a:xfrm>
            <a:custGeom>
              <a:avLst/>
              <a:gdLst/>
              <a:ahLst/>
              <a:cxnLst/>
              <a:rect r="r" b="b" t="t" l="l"/>
              <a:pathLst>
                <a:path h="1247920" w="2064526">
                  <a:moveTo>
                    <a:pt x="39506" y="0"/>
                  </a:moveTo>
                  <a:lnTo>
                    <a:pt x="2025020" y="0"/>
                  </a:lnTo>
                  <a:cubicBezTo>
                    <a:pt x="2035497" y="0"/>
                    <a:pt x="2045546" y="4162"/>
                    <a:pt x="2052955" y="11571"/>
                  </a:cubicBezTo>
                  <a:cubicBezTo>
                    <a:pt x="2060364" y="18980"/>
                    <a:pt x="2064526" y="29028"/>
                    <a:pt x="2064526" y="39506"/>
                  </a:cubicBezTo>
                  <a:lnTo>
                    <a:pt x="2064526" y="1208414"/>
                  </a:lnTo>
                  <a:cubicBezTo>
                    <a:pt x="2064526" y="1218892"/>
                    <a:pt x="2060364" y="1228940"/>
                    <a:pt x="2052955" y="1236349"/>
                  </a:cubicBezTo>
                  <a:cubicBezTo>
                    <a:pt x="2045546" y="1243758"/>
                    <a:pt x="2035497" y="1247920"/>
                    <a:pt x="2025020" y="1247920"/>
                  </a:cubicBezTo>
                  <a:lnTo>
                    <a:pt x="39506" y="1247920"/>
                  </a:lnTo>
                  <a:cubicBezTo>
                    <a:pt x="29028" y="1247920"/>
                    <a:pt x="18980" y="1243758"/>
                    <a:pt x="11571" y="1236349"/>
                  </a:cubicBezTo>
                  <a:cubicBezTo>
                    <a:pt x="4162" y="1228940"/>
                    <a:pt x="0" y="1218892"/>
                    <a:pt x="0" y="1208414"/>
                  </a:cubicBezTo>
                  <a:lnTo>
                    <a:pt x="0" y="39506"/>
                  </a:lnTo>
                  <a:cubicBezTo>
                    <a:pt x="0" y="29028"/>
                    <a:pt x="4162" y="18980"/>
                    <a:pt x="11571" y="11571"/>
                  </a:cubicBezTo>
                  <a:cubicBezTo>
                    <a:pt x="18980" y="4162"/>
                    <a:pt x="29028" y="0"/>
                    <a:pt x="39506" y="0"/>
                  </a:cubicBezTo>
                  <a:close/>
                </a:path>
              </a:pathLst>
            </a:custGeom>
            <a:solidFill>
              <a:srgbClr val="1E1E1E"/>
            </a:solidFill>
          </p:spPr>
        </p:sp>
        <p:sp>
          <p:nvSpPr>
            <p:cNvPr name="TextBox 7" id="7"/>
            <p:cNvSpPr txBox="true"/>
            <p:nvPr/>
          </p:nvSpPr>
          <p:spPr>
            <a:xfrm>
              <a:off x="0" y="-66675"/>
              <a:ext cx="2064526" cy="1314595"/>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6034258" y="2166170"/>
            <a:ext cx="3773791" cy="2717649"/>
            <a:chOff x="0" y="0"/>
            <a:chExt cx="993920" cy="715759"/>
          </a:xfrm>
        </p:grpSpPr>
        <p:sp>
          <p:nvSpPr>
            <p:cNvPr name="Freeform 9" id="9"/>
            <p:cNvSpPr/>
            <p:nvPr/>
          </p:nvSpPr>
          <p:spPr>
            <a:xfrm flipH="false" flipV="false" rot="0">
              <a:off x="0" y="0"/>
              <a:ext cx="993920" cy="715759"/>
            </a:xfrm>
            <a:custGeom>
              <a:avLst/>
              <a:gdLst/>
              <a:ahLst/>
              <a:cxnLst/>
              <a:rect r="r" b="b" t="t" l="l"/>
              <a:pathLst>
                <a:path h="715759" w="993920">
                  <a:moveTo>
                    <a:pt x="82060" y="0"/>
                  </a:moveTo>
                  <a:lnTo>
                    <a:pt x="911860" y="0"/>
                  </a:lnTo>
                  <a:cubicBezTo>
                    <a:pt x="933624" y="0"/>
                    <a:pt x="954496" y="8646"/>
                    <a:pt x="969886" y="24035"/>
                  </a:cubicBezTo>
                  <a:cubicBezTo>
                    <a:pt x="985275" y="39424"/>
                    <a:pt x="993920" y="60296"/>
                    <a:pt x="993920" y="82060"/>
                  </a:cubicBezTo>
                  <a:lnTo>
                    <a:pt x="993920" y="633700"/>
                  </a:lnTo>
                  <a:cubicBezTo>
                    <a:pt x="993920" y="655463"/>
                    <a:pt x="985275" y="676335"/>
                    <a:pt x="969886" y="691725"/>
                  </a:cubicBezTo>
                  <a:cubicBezTo>
                    <a:pt x="954496" y="707114"/>
                    <a:pt x="933624" y="715759"/>
                    <a:pt x="911860" y="715759"/>
                  </a:cubicBezTo>
                  <a:lnTo>
                    <a:pt x="82060" y="715759"/>
                  </a:lnTo>
                  <a:cubicBezTo>
                    <a:pt x="60296" y="715759"/>
                    <a:pt x="39424" y="707114"/>
                    <a:pt x="24035" y="691725"/>
                  </a:cubicBezTo>
                  <a:cubicBezTo>
                    <a:pt x="8646" y="676335"/>
                    <a:pt x="0" y="655463"/>
                    <a:pt x="0" y="633700"/>
                  </a:cubicBezTo>
                  <a:lnTo>
                    <a:pt x="0" y="82060"/>
                  </a:lnTo>
                  <a:cubicBezTo>
                    <a:pt x="0" y="60296"/>
                    <a:pt x="8646" y="39424"/>
                    <a:pt x="24035" y="24035"/>
                  </a:cubicBezTo>
                  <a:cubicBezTo>
                    <a:pt x="39424" y="8646"/>
                    <a:pt x="60296" y="0"/>
                    <a:pt x="82060" y="0"/>
                  </a:cubicBezTo>
                  <a:close/>
                </a:path>
              </a:pathLst>
            </a:custGeom>
            <a:solidFill>
              <a:srgbClr val="0D0D0D"/>
            </a:solidFill>
          </p:spPr>
        </p:sp>
        <p:sp>
          <p:nvSpPr>
            <p:cNvPr name="TextBox 10" id="10"/>
            <p:cNvSpPr txBox="true"/>
            <p:nvPr/>
          </p:nvSpPr>
          <p:spPr>
            <a:xfrm>
              <a:off x="0" y="-57150"/>
              <a:ext cx="993920" cy="772909"/>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0099213" y="2166170"/>
            <a:ext cx="3773791" cy="2717649"/>
            <a:chOff x="0" y="0"/>
            <a:chExt cx="993920" cy="715759"/>
          </a:xfrm>
        </p:grpSpPr>
        <p:sp>
          <p:nvSpPr>
            <p:cNvPr name="Freeform 12" id="12"/>
            <p:cNvSpPr/>
            <p:nvPr/>
          </p:nvSpPr>
          <p:spPr>
            <a:xfrm flipH="false" flipV="false" rot="0">
              <a:off x="0" y="0"/>
              <a:ext cx="993920" cy="715759"/>
            </a:xfrm>
            <a:custGeom>
              <a:avLst/>
              <a:gdLst/>
              <a:ahLst/>
              <a:cxnLst/>
              <a:rect r="r" b="b" t="t" l="l"/>
              <a:pathLst>
                <a:path h="715759" w="993920">
                  <a:moveTo>
                    <a:pt x="82060" y="0"/>
                  </a:moveTo>
                  <a:lnTo>
                    <a:pt x="911860" y="0"/>
                  </a:lnTo>
                  <a:cubicBezTo>
                    <a:pt x="933624" y="0"/>
                    <a:pt x="954496" y="8646"/>
                    <a:pt x="969886" y="24035"/>
                  </a:cubicBezTo>
                  <a:cubicBezTo>
                    <a:pt x="985275" y="39424"/>
                    <a:pt x="993920" y="60296"/>
                    <a:pt x="993920" y="82060"/>
                  </a:cubicBezTo>
                  <a:lnTo>
                    <a:pt x="993920" y="633700"/>
                  </a:lnTo>
                  <a:cubicBezTo>
                    <a:pt x="993920" y="655463"/>
                    <a:pt x="985275" y="676335"/>
                    <a:pt x="969886" y="691725"/>
                  </a:cubicBezTo>
                  <a:cubicBezTo>
                    <a:pt x="954496" y="707114"/>
                    <a:pt x="933624" y="715759"/>
                    <a:pt x="911860" y="715759"/>
                  </a:cubicBezTo>
                  <a:lnTo>
                    <a:pt x="82060" y="715759"/>
                  </a:lnTo>
                  <a:cubicBezTo>
                    <a:pt x="60296" y="715759"/>
                    <a:pt x="39424" y="707114"/>
                    <a:pt x="24035" y="691725"/>
                  </a:cubicBezTo>
                  <a:cubicBezTo>
                    <a:pt x="8646" y="676335"/>
                    <a:pt x="0" y="655463"/>
                    <a:pt x="0" y="633700"/>
                  </a:cubicBezTo>
                  <a:lnTo>
                    <a:pt x="0" y="82060"/>
                  </a:lnTo>
                  <a:cubicBezTo>
                    <a:pt x="0" y="60296"/>
                    <a:pt x="8646" y="39424"/>
                    <a:pt x="24035" y="24035"/>
                  </a:cubicBezTo>
                  <a:cubicBezTo>
                    <a:pt x="39424" y="8646"/>
                    <a:pt x="60296" y="0"/>
                    <a:pt x="82060" y="0"/>
                  </a:cubicBezTo>
                  <a:close/>
                </a:path>
              </a:pathLst>
            </a:custGeom>
            <a:solidFill>
              <a:srgbClr val="0D0D0D"/>
            </a:solidFill>
            <a:ln cap="rnd">
              <a:noFill/>
              <a:prstDash val="solid"/>
              <a:round/>
            </a:ln>
          </p:spPr>
        </p:sp>
        <p:sp>
          <p:nvSpPr>
            <p:cNvPr name="TextBox 13" id="13"/>
            <p:cNvSpPr txBox="true"/>
            <p:nvPr/>
          </p:nvSpPr>
          <p:spPr>
            <a:xfrm>
              <a:off x="0" y="-57150"/>
              <a:ext cx="993920" cy="772909"/>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14" id="14"/>
          <p:cNvSpPr/>
          <p:nvPr/>
        </p:nvSpPr>
        <p:spPr>
          <a:xfrm flipH="false" flipV="false" rot="0">
            <a:off x="6593652" y="2295104"/>
            <a:ext cx="2655002" cy="2459781"/>
          </a:xfrm>
          <a:custGeom>
            <a:avLst/>
            <a:gdLst/>
            <a:ahLst/>
            <a:cxnLst/>
            <a:rect r="r" b="b" t="t" l="l"/>
            <a:pathLst>
              <a:path h="2459781" w="2655002">
                <a:moveTo>
                  <a:pt x="0" y="0"/>
                </a:moveTo>
                <a:lnTo>
                  <a:pt x="2655003" y="0"/>
                </a:lnTo>
                <a:lnTo>
                  <a:pt x="2655003" y="2459781"/>
                </a:lnTo>
                <a:lnTo>
                  <a:pt x="0" y="2459781"/>
                </a:lnTo>
                <a:lnTo>
                  <a:pt x="0" y="0"/>
                </a:lnTo>
                <a:close/>
              </a:path>
            </a:pathLst>
          </a:custGeom>
          <a:blipFill>
            <a:blip r:embed="rId6"/>
            <a:stretch>
              <a:fillRect l="0" t="0" r="0" b="0"/>
            </a:stretch>
          </a:blipFill>
        </p:spPr>
      </p:sp>
      <p:sp>
        <p:nvSpPr>
          <p:cNvPr name="Freeform 15" id="15"/>
          <p:cNvSpPr/>
          <p:nvPr/>
        </p:nvSpPr>
        <p:spPr>
          <a:xfrm flipH="false" flipV="false" rot="0">
            <a:off x="10756622" y="2295912"/>
            <a:ext cx="2458974" cy="2458974"/>
          </a:xfrm>
          <a:custGeom>
            <a:avLst/>
            <a:gdLst/>
            <a:ahLst/>
            <a:cxnLst/>
            <a:rect r="r" b="b" t="t" l="l"/>
            <a:pathLst>
              <a:path h="2458974" w="2458974">
                <a:moveTo>
                  <a:pt x="0" y="0"/>
                </a:moveTo>
                <a:lnTo>
                  <a:pt x="2458974" y="0"/>
                </a:lnTo>
                <a:lnTo>
                  <a:pt x="2458974" y="2458973"/>
                </a:lnTo>
                <a:lnTo>
                  <a:pt x="0" y="2458973"/>
                </a:lnTo>
                <a:lnTo>
                  <a:pt x="0" y="0"/>
                </a:lnTo>
                <a:close/>
              </a:path>
            </a:pathLst>
          </a:custGeom>
          <a:blipFill>
            <a:blip r:embed="rId7"/>
            <a:stretch>
              <a:fillRect l="0" t="0" r="0" b="0"/>
            </a:stretch>
          </a:blipFill>
        </p:spPr>
      </p:sp>
      <p:sp>
        <p:nvSpPr>
          <p:cNvPr name="AutoShape 16" id="16"/>
          <p:cNvSpPr/>
          <p:nvPr/>
        </p:nvSpPr>
        <p:spPr>
          <a:xfrm>
            <a:off x="1442882" y="5677645"/>
            <a:ext cx="1666760" cy="0"/>
          </a:xfrm>
          <a:prstGeom prst="line">
            <a:avLst/>
          </a:prstGeom>
          <a:ln cap="flat" w="57150">
            <a:solidFill>
              <a:srgbClr val="7B29E8"/>
            </a:solidFill>
            <a:prstDash val="solid"/>
            <a:headEnd type="none" len="sm" w="sm"/>
            <a:tailEnd type="none" len="sm" w="sm"/>
          </a:ln>
        </p:spPr>
      </p:sp>
      <p:sp>
        <p:nvSpPr>
          <p:cNvPr name="Freeform 17" id="17"/>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14168279" y="2166574"/>
            <a:ext cx="3773791" cy="2717649"/>
            <a:chOff x="0" y="0"/>
            <a:chExt cx="993920" cy="715759"/>
          </a:xfrm>
        </p:grpSpPr>
        <p:sp>
          <p:nvSpPr>
            <p:cNvPr name="Freeform 19" id="19"/>
            <p:cNvSpPr/>
            <p:nvPr/>
          </p:nvSpPr>
          <p:spPr>
            <a:xfrm flipH="false" flipV="false" rot="0">
              <a:off x="0" y="0"/>
              <a:ext cx="993920" cy="715759"/>
            </a:xfrm>
            <a:custGeom>
              <a:avLst/>
              <a:gdLst/>
              <a:ahLst/>
              <a:cxnLst/>
              <a:rect r="r" b="b" t="t" l="l"/>
              <a:pathLst>
                <a:path h="715759" w="993920">
                  <a:moveTo>
                    <a:pt x="82060" y="0"/>
                  </a:moveTo>
                  <a:lnTo>
                    <a:pt x="911860" y="0"/>
                  </a:lnTo>
                  <a:cubicBezTo>
                    <a:pt x="933624" y="0"/>
                    <a:pt x="954496" y="8646"/>
                    <a:pt x="969886" y="24035"/>
                  </a:cubicBezTo>
                  <a:cubicBezTo>
                    <a:pt x="985275" y="39424"/>
                    <a:pt x="993920" y="60296"/>
                    <a:pt x="993920" y="82060"/>
                  </a:cubicBezTo>
                  <a:lnTo>
                    <a:pt x="993920" y="633700"/>
                  </a:lnTo>
                  <a:cubicBezTo>
                    <a:pt x="993920" y="655463"/>
                    <a:pt x="985275" y="676335"/>
                    <a:pt x="969886" y="691725"/>
                  </a:cubicBezTo>
                  <a:cubicBezTo>
                    <a:pt x="954496" y="707114"/>
                    <a:pt x="933624" y="715759"/>
                    <a:pt x="911860" y="715759"/>
                  </a:cubicBezTo>
                  <a:lnTo>
                    <a:pt x="82060" y="715759"/>
                  </a:lnTo>
                  <a:cubicBezTo>
                    <a:pt x="60296" y="715759"/>
                    <a:pt x="39424" y="707114"/>
                    <a:pt x="24035" y="691725"/>
                  </a:cubicBezTo>
                  <a:cubicBezTo>
                    <a:pt x="8646" y="676335"/>
                    <a:pt x="0" y="655463"/>
                    <a:pt x="0" y="633700"/>
                  </a:cubicBezTo>
                  <a:lnTo>
                    <a:pt x="0" y="82060"/>
                  </a:lnTo>
                  <a:cubicBezTo>
                    <a:pt x="0" y="60296"/>
                    <a:pt x="8646" y="39424"/>
                    <a:pt x="24035" y="24035"/>
                  </a:cubicBezTo>
                  <a:cubicBezTo>
                    <a:pt x="39424" y="8646"/>
                    <a:pt x="60296" y="0"/>
                    <a:pt x="82060" y="0"/>
                  </a:cubicBezTo>
                  <a:close/>
                </a:path>
              </a:pathLst>
            </a:custGeom>
            <a:solidFill>
              <a:srgbClr val="0D0D0D"/>
            </a:solidFill>
            <a:ln cap="rnd">
              <a:noFill/>
              <a:prstDash val="solid"/>
              <a:round/>
            </a:ln>
          </p:spPr>
        </p:sp>
        <p:sp>
          <p:nvSpPr>
            <p:cNvPr name="TextBox 20" id="20"/>
            <p:cNvSpPr txBox="true"/>
            <p:nvPr/>
          </p:nvSpPr>
          <p:spPr>
            <a:xfrm>
              <a:off x="0" y="-57150"/>
              <a:ext cx="993920" cy="772909"/>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1" id="21"/>
          <p:cNvSpPr/>
          <p:nvPr/>
        </p:nvSpPr>
        <p:spPr>
          <a:xfrm flipH="false" flipV="false" rot="0">
            <a:off x="14771641" y="2295912"/>
            <a:ext cx="2567068" cy="2434982"/>
          </a:xfrm>
          <a:custGeom>
            <a:avLst/>
            <a:gdLst/>
            <a:ahLst/>
            <a:cxnLst/>
            <a:rect r="r" b="b" t="t" l="l"/>
            <a:pathLst>
              <a:path h="2434982" w="2567068">
                <a:moveTo>
                  <a:pt x="0" y="0"/>
                </a:moveTo>
                <a:lnTo>
                  <a:pt x="2567068" y="0"/>
                </a:lnTo>
                <a:lnTo>
                  <a:pt x="2567068" y="2434981"/>
                </a:lnTo>
                <a:lnTo>
                  <a:pt x="0" y="2434981"/>
                </a:lnTo>
                <a:lnTo>
                  <a:pt x="0" y="0"/>
                </a:lnTo>
                <a:close/>
              </a:path>
            </a:pathLst>
          </a:custGeom>
          <a:blipFill>
            <a:blip r:embed="rId10"/>
            <a:stretch>
              <a:fillRect l="0" t="0" r="0" b="0"/>
            </a:stretch>
          </a:blipFill>
        </p:spPr>
      </p:sp>
      <p:sp>
        <p:nvSpPr>
          <p:cNvPr name="TextBox 22" id="22"/>
          <p:cNvSpPr txBox="true"/>
          <p:nvPr/>
        </p:nvSpPr>
        <p:spPr>
          <a:xfrm rot="0">
            <a:off x="8234090" y="5504361"/>
            <a:ext cx="7504038" cy="3892550"/>
          </a:xfrm>
          <a:prstGeom prst="rect">
            <a:avLst/>
          </a:prstGeom>
        </p:spPr>
        <p:txBody>
          <a:bodyPr anchor="t" rtlCol="false" tIns="0" lIns="0" bIns="0" rIns="0">
            <a:spAutoFit/>
          </a:bodyPr>
          <a:lstStyle/>
          <a:p>
            <a:pPr algn="just">
              <a:lnSpc>
                <a:spcPts val="3100"/>
              </a:lnSpc>
            </a:pPr>
            <a:r>
              <a:rPr lang="en-US" sz="2000" spc="12">
                <a:solidFill>
                  <a:srgbClr val="F5F5F5"/>
                </a:solidFill>
                <a:latin typeface="DM Sans"/>
                <a:ea typeface="DM Sans"/>
                <a:cs typeface="DM Sans"/>
                <a:sym typeface="DM Sans"/>
              </a:rPr>
              <a:t>FYI: The three images above show the logos of the Boston Celtics (left), San Antonio Spurs (middle), and Denver Nuggets (right).</a:t>
            </a:r>
          </a:p>
          <a:p>
            <a:pPr algn="just">
              <a:lnSpc>
                <a:spcPts val="3100"/>
              </a:lnSpc>
            </a:pPr>
          </a:p>
          <a:p>
            <a:pPr algn="just">
              <a:lnSpc>
                <a:spcPts val="3100"/>
              </a:lnSpc>
            </a:pPr>
            <a:r>
              <a:rPr lang="en-US" sz="2000" spc="12">
                <a:solidFill>
                  <a:srgbClr val="F5F5F5"/>
                </a:solidFill>
                <a:latin typeface="DM Sans"/>
                <a:ea typeface="DM Sans"/>
                <a:cs typeface="DM Sans"/>
                <a:sym typeface="DM Sans"/>
              </a:rPr>
              <a:t>We will test the model to see if the output matches our expectations.</a:t>
            </a:r>
          </a:p>
          <a:p>
            <a:pPr algn="just">
              <a:lnSpc>
                <a:spcPts val="3100"/>
              </a:lnSpc>
            </a:pPr>
          </a:p>
          <a:p>
            <a:pPr algn="just">
              <a:lnSpc>
                <a:spcPts val="3100"/>
              </a:lnSpc>
            </a:pPr>
            <a:r>
              <a:rPr lang="en-US" sz="2000" spc="12">
                <a:solidFill>
                  <a:srgbClr val="F5F5F5"/>
                </a:solidFill>
                <a:latin typeface="DM Sans"/>
                <a:ea typeface="DM Sans"/>
                <a:cs typeface="DM Sans"/>
                <a:sym typeface="DM Sans"/>
              </a:rPr>
              <a:t>Expected results: 'Boston Celtics' for 'boston.jpg' (left image), 'San Antonio Spurs' for 'sas.jpg' (middle image), and 'Denver Nuggets' for 'den.jpg' (right image).</a:t>
            </a:r>
          </a:p>
        </p:txBody>
      </p:sp>
      <p:sp>
        <p:nvSpPr>
          <p:cNvPr name="TextBox 23" id="23"/>
          <p:cNvSpPr txBox="true"/>
          <p:nvPr/>
        </p:nvSpPr>
        <p:spPr>
          <a:xfrm rot="0">
            <a:off x="1442882" y="2483595"/>
            <a:ext cx="5801063" cy="2247299"/>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Model</a:t>
            </a:r>
          </a:p>
          <a:p>
            <a:pPr algn="l">
              <a:lnSpc>
                <a:spcPts val="8510"/>
              </a:lnSpc>
            </a:pPr>
            <a:r>
              <a:rPr lang="en-US" sz="7400" b="true">
                <a:solidFill>
                  <a:srgbClr val="000000"/>
                </a:solidFill>
                <a:latin typeface="Poppins Bold"/>
                <a:ea typeface="Poppins Bold"/>
                <a:cs typeface="Poppins Bold"/>
                <a:sym typeface="Poppins Bold"/>
              </a:rPr>
              <a:t>Testing</a:t>
            </a:r>
          </a:p>
        </p:txBody>
      </p:sp>
      <p:grpSp>
        <p:nvGrpSpPr>
          <p:cNvPr name="Group 24" id="24"/>
          <p:cNvGrpSpPr/>
          <p:nvPr/>
        </p:nvGrpSpPr>
        <p:grpSpPr>
          <a:xfrm rot="0">
            <a:off x="5665713" y="1927366"/>
            <a:ext cx="737090" cy="737090"/>
            <a:chOff x="0" y="0"/>
            <a:chExt cx="192191" cy="192191"/>
          </a:xfrm>
        </p:grpSpPr>
        <p:sp>
          <p:nvSpPr>
            <p:cNvPr name="Freeform 25" id="25"/>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26" id="26"/>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sp>
        <p:nvSpPr>
          <p:cNvPr name="TextBox 27" id="27"/>
          <p:cNvSpPr txBox="true"/>
          <p:nvPr/>
        </p:nvSpPr>
        <p:spPr>
          <a:xfrm rot="0">
            <a:off x="5939813" y="2031683"/>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1</a:t>
            </a:r>
          </a:p>
        </p:txBody>
      </p:sp>
      <p:grpSp>
        <p:nvGrpSpPr>
          <p:cNvPr name="Group 28" id="28"/>
          <p:cNvGrpSpPr/>
          <p:nvPr/>
        </p:nvGrpSpPr>
        <p:grpSpPr>
          <a:xfrm rot="0">
            <a:off x="9913790" y="1927366"/>
            <a:ext cx="737090" cy="737090"/>
            <a:chOff x="0" y="0"/>
            <a:chExt cx="192191" cy="192191"/>
          </a:xfrm>
        </p:grpSpPr>
        <p:sp>
          <p:nvSpPr>
            <p:cNvPr name="Freeform 29" id="29"/>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30" id="30"/>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sp>
        <p:nvSpPr>
          <p:cNvPr name="TextBox 31" id="31"/>
          <p:cNvSpPr txBox="true"/>
          <p:nvPr/>
        </p:nvSpPr>
        <p:spPr>
          <a:xfrm rot="0">
            <a:off x="10187890" y="2031683"/>
            <a:ext cx="188890" cy="461717"/>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2</a:t>
            </a:r>
          </a:p>
        </p:txBody>
      </p:sp>
      <p:grpSp>
        <p:nvGrpSpPr>
          <p:cNvPr name="Group 32" id="32"/>
          <p:cNvGrpSpPr/>
          <p:nvPr/>
        </p:nvGrpSpPr>
        <p:grpSpPr>
          <a:xfrm rot="0">
            <a:off x="13977779" y="1926559"/>
            <a:ext cx="737090" cy="737090"/>
            <a:chOff x="0" y="0"/>
            <a:chExt cx="192191" cy="192191"/>
          </a:xfrm>
        </p:grpSpPr>
        <p:sp>
          <p:nvSpPr>
            <p:cNvPr name="Freeform 33" id="33"/>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34" id="34"/>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sp>
        <p:nvSpPr>
          <p:cNvPr name="TextBox 35" id="35"/>
          <p:cNvSpPr txBox="true"/>
          <p:nvPr/>
        </p:nvSpPr>
        <p:spPr>
          <a:xfrm rot="0">
            <a:off x="14251879" y="2030875"/>
            <a:ext cx="188890" cy="461717"/>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3</a:t>
            </a:r>
          </a:p>
        </p:txBody>
      </p:sp>
      <p:sp>
        <p:nvSpPr>
          <p:cNvPr name="TextBox 36" id="36"/>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38357" y="789374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639147" y="5695182"/>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858205" y="3890361"/>
            <a:ext cx="7667345" cy="3372847"/>
          </a:xfrm>
          <a:custGeom>
            <a:avLst/>
            <a:gdLst/>
            <a:ahLst/>
            <a:cxnLst/>
            <a:rect r="r" b="b" t="t" l="l"/>
            <a:pathLst>
              <a:path h="3372847" w="7667345">
                <a:moveTo>
                  <a:pt x="0" y="0"/>
                </a:moveTo>
                <a:lnTo>
                  <a:pt x="7667345" y="0"/>
                </a:lnTo>
                <a:lnTo>
                  <a:pt x="7667345" y="3372847"/>
                </a:lnTo>
                <a:lnTo>
                  <a:pt x="0" y="3372847"/>
                </a:lnTo>
                <a:lnTo>
                  <a:pt x="0" y="0"/>
                </a:lnTo>
                <a:close/>
              </a:path>
            </a:pathLst>
          </a:custGeom>
          <a:blipFill>
            <a:blip r:embed="rId8"/>
            <a:stretch>
              <a:fillRect l="0" t="0" r="0" b="0"/>
            </a:stretch>
          </a:blipFill>
          <a:ln cap="rnd">
            <a:noFill/>
            <a:prstDash val="solid"/>
            <a:round/>
          </a:ln>
        </p:spPr>
      </p:sp>
      <p:sp>
        <p:nvSpPr>
          <p:cNvPr name="Freeform 7" id="7"/>
          <p:cNvSpPr/>
          <p:nvPr/>
        </p:nvSpPr>
        <p:spPr>
          <a:xfrm flipH="false" flipV="false" rot="0">
            <a:off x="1673683" y="3890361"/>
            <a:ext cx="6680128" cy="5919621"/>
          </a:xfrm>
          <a:custGeom>
            <a:avLst/>
            <a:gdLst/>
            <a:ahLst/>
            <a:cxnLst/>
            <a:rect r="r" b="b" t="t" l="l"/>
            <a:pathLst>
              <a:path h="5919621" w="6680128">
                <a:moveTo>
                  <a:pt x="0" y="0"/>
                </a:moveTo>
                <a:lnTo>
                  <a:pt x="6680128" y="0"/>
                </a:lnTo>
                <a:lnTo>
                  <a:pt x="6680128" y="5919621"/>
                </a:lnTo>
                <a:lnTo>
                  <a:pt x="0" y="5919621"/>
                </a:lnTo>
                <a:lnTo>
                  <a:pt x="0" y="0"/>
                </a:lnTo>
                <a:close/>
              </a:path>
            </a:pathLst>
          </a:custGeom>
          <a:blipFill>
            <a:blip r:embed="rId9"/>
            <a:stretch>
              <a:fillRect l="0" t="0" r="0" b="0"/>
            </a:stretch>
          </a:blipFill>
          <a:ln cap="rnd">
            <a:noFill/>
            <a:prstDash val="solid"/>
            <a:round/>
          </a:ln>
        </p:spPr>
      </p:sp>
      <p:sp>
        <p:nvSpPr>
          <p:cNvPr name="TextBox 8" id="8"/>
          <p:cNvSpPr txBox="true"/>
          <p:nvPr/>
        </p:nvSpPr>
        <p:spPr>
          <a:xfrm rot="0">
            <a:off x="1636667" y="2489971"/>
            <a:ext cx="7335135" cy="967105"/>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#1</a:t>
            </a:r>
          </a:p>
        </p:txBody>
      </p:sp>
      <p:sp>
        <p:nvSpPr>
          <p:cNvPr name="Freeform 9" id="9"/>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560" y="775258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67464" y="620779"/>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36667" y="3909444"/>
            <a:ext cx="7335135" cy="1811953"/>
          </a:xfrm>
          <a:custGeom>
            <a:avLst/>
            <a:gdLst/>
            <a:ahLst/>
            <a:cxnLst/>
            <a:rect r="r" b="b" t="t" l="l"/>
            <a:pathLst>
              <a:path h="1811953" w="7335135">
                <a:moveTo>
                  <a:pt x="0" y="0"/>
                </a:moveTo>
                <a:lnTo>
                  <a:pt x="7335136" y="0"/>
                </a:lnTo>
                <a:lnTo>
                  <a:pt x="7335136" y="1811953"/>
                </a:lnTo>
                <a:lnTo>
                  <a:pt x="0" y="1811953"/>
                </a:lnTo>
                <a:lnTo>
                  <a:pt x="0" y="0"/>
                </a:lnTo>
                <a:close/>
              </a:path>
            </a:pathLst>
          </a:custGeom>
          <a:blipFill>
            <a:blip r:embed="rId8"/>
            <a:stretch>
              <a:fillRect l="0" t="0" r="0" b="0"/>
            </a:stretch>
          </a:blipFill>
          <a:ln cap="rnd">
            <a:noFill/>
            <a:prstDash val="solid"/>
            <a:round/>
          </a:ln>
        </p:spPr>
      </p:sp>
      <p:sp>
        <p:nvSpPr>
          <p:cNvPr name="Freeform 7" id="7"/>
          <p:cNvSpPr/>
          <p:nvPr/>
        </p:nvSpPr>
        <p:spPr>
          <a:xfrm flipH="false" flipV="false" rot="0">
            <a:off x="1636667" y="6136069"/>
            <a:ext cx="7335135" cy="1182791"/>
          </a:xfrm>
          <a:custGeom>
            <a:avLst/>
            <a:gdLst/>
            <a:ahLst/>
            <a:cxnLst/>
            <a:rect r="r" b="b" t="t" l="l"/>
            <a:pathLst>
              <a:path h="1182791" w="7335135">
                <a:moveTo>
                  <a:pt x="0" y="0"/>
                </a:moveTo>
                <a:lnTo>
                  <a:pt x="7335136" y="0"/>
                </a:lnTo>
                <a:lnTo>
                  <a:pt x="7335136" y="1182791"/>
                </a:lnTo>
                <a:lnTo>
                  <a:pt x="0" y="1182791"/>
                </a:lnTo>
                <a:lnTo>
                  <a:pt x="0" y="0"/>
                </a:lnTo>
                <a:close/>
              </a:path>
            </a:pathLst>
          </a:custGeom>
          <a:blipFill>
            <a:blip r:embed="rId9"/>
            <a:stretch>
              <a:fillRect l="0" t="0" r="0" b="0"/>
            </a:stretch>
          </a:blipFill>
          <a:ln cap="rnd">
            <a:noFill/>
            <a:prstDash val="solid"/>
            <a:round/>
          </a:ln>
        </p:spPr>
      </p:sp>
      <p:sp>
        <p:nvSpPr>
          <p:cNvPr name="TextBox 8" id="8"/>
          <p:cNvSpPr txBox="true"/>
          <p:nvPr/>
        </p:nvSpPr>
        <p:spPr>
          <a:xfrm rot="0">
            <a:off x="1636667" y="1713614"/>
            <a:ext cx="7335135" cy="1852930"/>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#1: Result</a:t>
            </a:r>
          </a:p>
        </p:txBody>
      </p:sp>
      <p:grpSp>
        <p:nvGrpSpPr>
          <p:cNvPr name="Group 9" id="9"/>
          <p:cNvGrpSpPr/>
          <p:nvPr/>
        </p:nvGrpSpPr>
        <p:grpSpPr>
          <a:xfrm rot="0">
            <a:off x="9594656" y="4225945"/>
            <a:ext cx="6984789" cy="3092915"/>
            <a:chOff x="0" y="0"/>
            <a:chExt cx="1531985" cy="678374"/>
          </a:xfrm>
        </p:grpSpPr>
        <p:sp>
          <p:nvSpPr>
            <p:cNvPr name="Freeform 10" id="10"/>
            <p:cNvSpPr/>
            <p:nvPr/>
          </p:nvSpPr>
          <p:spPr>
            <a:xfrm flipH="false" flipV="false" rot="0">
              <a:off x="0" y="0"/>
              <a:ext cx="1531985" cy="678374"/>
            </a:xfrm>
            <a:custGeom>
              <a:avLst/>
              <a:gdLst/>
              <a:ahLst/>
              <a:cxnLst/>
              <a:rect r="r" b="b" t="t" l="l"/>
              <a:pathLst>
                <a:path h="678374" w="1531985">
                  <a:moveTo>
                    <a:pt x="24385" y="0"/>
                  </a:moveTo>
                  <a:lnTo>
                    <a:pt x="1507600" y="0"/>
                  </a:lnTo>
                  <a:cubicBezTo>
                    <a:pt x="1521067" y="0"/>
                    <a:pt x="1531985" y="10917"/>
                    <a:pt x="1531985" y="24385"/>
                  </a:cubicBezTo>
                  <a:lnTo>
                    <a:pt x="1531985" y="653989"/>
                  </a:lnTo>
                  <a:cubicBezTo>
                    <a:pt x="1531985" y="660456"/>
                    <a:pt x="1529416" y="666659"/>
                    <a:pt x="1524843" y="671232"/>
                  </a:cubicBezTo>
                  <a:cubicBezTo>
                    <a:pt x="1520270" y="675805"/>
                    <a:pt x="1514067" y="678374"/>
                    <a:pt x="1507600" y="678374"/>
                  </a:cubicBezTo>
                  <a:lnTo>
                    <a:pt x="24385" y="678374"/>
                  </a:lnTo>
                  <a:cubicBezTo>
                    <a:pt x="10917" y="678374"/>
                    <a:pt x="0" y="667457"/>
                    <a:pt x="0" y="653989"/>
                  </a:cubicBezTo>
                  <a:lnTo>
                    <a:pt x="0" y="24385"/>
                  </a:lnTo>
                  <a:cubicBezTo>
                    <a:pt x="0" y="17918"/>
                    <a:pt x="2569" y="11715"/>
                    <a:pt x="7142" y="7142"/>
                  </a:cubicBezTo>
                  <a:cubicBezTo>
                    <a:pt x="11715" y="2569"/>
                    <a:pt x="17918" y="0"/>
                    <a:pt x="24385" y="0"/>
                  </a:cubicBezTo>
                  <a:close/>
                </a:path>
              </a:pathLst>
            </a:custGeom>
            <a:solidFill>
              <a:srgbClr val="1E1E1E">
                <a:alpha val="95686"/>
              </a:srgbClr>
            </a:solidFill>
          </p:spPr>
        </p:sp>
        <p:sp>
          <p:nvSpPr>
            <p:cNvPr name="TextBox 11" id="11"/>
            <p:cNvSpPr txBox="true"/>
            <p:nvPr/>
          </p:nvSpPr>
          <p:spPr>
            <a:xfrm>
              <a:off x="0" y="-57150"/>
              <a:ext cx="1531985" cy="735524"/>
            </a:xfrm>
            <a:prstGeom prst="rect">
              <a:avLst/>
            </a:prstGeom>
          </p:spPr>
          <p:txBody>
            <a:bodyPr anchor="ctr" rtlCol="false" tIns="50800" lIns="50800" bIns="50800" rIns="50800"/>
            <a:lstStyle/>
            <a:p>
              <a:pPr algn="ctr">
                <a:lnSpc>
                  <a:spcPts val="3079"/>
                </a:lnSpc>
              </a:pPr>
              <a:r>
                <a:rPr lang="en-US" sz="2199">
                  <a:solidFill>
                    <a:srgbClr val="F5F0FC">
                      <a:alpha val="95686"/>
                    </a:srgbClr>
                  </a:solidFill>
                  <a:latin typeface="Poppins"/>
                  <a:ea typeface="Poppins"/>
                  <a:cs typeface="Poppins"/>
                  <a:sym typeface="Poppins"/>
                </a:rPr>
                <a:t>The pictures beside show that the result is the logo of the Boston Celtics, which matches our expectations. The 'Model Accuracy: 99.796' indicates that the model correctly predicted about 99.8% of the tested image, demonstrating excellent performance and high accuracy in classification.</a:t>
              </a:r>
            </a:p>
          </p:txBody>
        </p:sp>
      </p:grpSp>
      <p:grpSp>
        <p:nvGrpSpPr>
          <p:cNvPr name="Group 12" id="12"/>
          <p:cNvGrpSpPr/>
          <p:nvPr/>
        </p:nvGrpSpPr>
        <p:grpSpPr>
          <a:xfrm rot="0">
            <a:off x="10404821" y="3264401"/>
            <a:ext cx="5405526" cy="866294"/>
            <a:chOff x="0" y="0"/>
            <a:chExt cx="7207368" cy="1155058"/>
          </a:xfrm>
        </p:grpSpPr>
        <p:grpSp>
          <p:nvGrpSpPr>
            <p:cNvPr name="Group 13" id="13"/>
            <p:cNvGrpSpPr/>
            <p:nvPr/>
          </p:nvGrpSpPr>
          <p:grpSpPr>
            <a:xfrm rot="0">
              <a:off x="0" y="0"/>
              <a:ext cx="7207368" cy="1155058"/>
              <a:chOff x="0" y="0"/>
              <a:chExt cx="1010087" cy="161877"/>
            </a:xfrm>
          </p:grpSpPr>
          <p:sp>
            <p:nvSpPr>
              <p:cNvPr name="Freeform 14" id="14"/>
              <p:cNvSpPr/>
              <p:nvPr/>
            </p:nvSpPr>
            <p:spPr>
              <a:xfrm flipH="false" flipV="false" rot="0">
                <a:off x="0" y="0"/>
                <a:ext cx="1010087" cy="161877"/>
              </a:xfrm>
              <a:custGeom>
                <a:avLst/>
                <a:gdLst/>
                <a:ahLst/>
                <a:cxnLst/>
                <a:rect r="r" b="b" t="t" l="l"/>
                <a:pathLst>
                  <a:path h="161877" w="1010087">
                    <a:moveTo>
                      <a:pt x="43967" y="0"/>
                    </a:moveTo>
                    <a:lnTo>
                      <a:pt x="966120" y="0"/>
                    </a:lnTo>
                    <a:cubicBezTo>
                      <a:pt x="977781" y="0"/>
                      <a:pt x="988964" y="4632"/>
                      <a:pt x="997210" y="12878"/>
                    </a:cubicBezTo>
                    <a:cubicBezTo>
                      <a:pt x="1005455" y="21123"/>
                      <a:pt x="1010087" y="32306"/>
                      <a:pt x="1010087" y="43967"/>
                    </a:cubicBezTo>
                    <a:lnTo>
                      <a:pt x="1010087" y="117911"/>
                    </a:lnTo>
                    <a:cubicBezTo>
                      <a:pt x="1010087" y="129571"/>
                      <a:pt x="1005455" y="140754"/>
                      <a:pt x="997210" y="149000"/>
                    </a:cubicBezTo>
                    <a:cubicBezTo>
                      <a:pt x="988964" y="157245"/>
                      <a:pt x="977781" y="161877"/>
                      <a:pt x="966120" y="161877"/>
                    </a:cubicBezTo>
                    <a:lnTo>
                      <a:pt x="43967" y="161877"/>
                    </a:lnTo>
                    <a:cubicBezTo>
                      <a:pt x="32306" y="161877"/>
                      <a:pt x="21123" y="157245"/>
                      <a:pt x="12878" y="149000"/>
                    </a:cubicBezTo>
                    <a:cubicBezTo>
                      <a:pt x="4632" y="140754"/>
                      <a:pt x="0" y="129571"/>
                      <a:pt x="0" y="117911"/>
                    </a:cubicBezTo>
                    <a:lnTo>
                      <a:pt x="0" y="43967"/>
                    </a:lnTo>
                    <a:cubicBezTo>
                      <a:pt x="0" y="32306"/>
                      <a:pt x="4632" y="21123"/>
                      <a:pt x="12878" y="12878"/>
                    </a:cubicBezTo>
                    <a:cubicBezTo>
                      <a:pt x="21123" y="4632"/>
                      <a:pt x="32306" y="0"/>
                      <a:pt x="43967" y="0"/>
                    </a:cubicBezTo>
                    <a:close/>
                  </a:path>
                </a:pathLst>
              </a:custGeom>
              <a:solidFill>
                <a:srgbClr val="000000"/>
              </a:solidFill>
            </p:spPr>
          </p:sp>
          <p:sp>
            <p:nvSpPr>
              <p:cNvPr name="TextBox 15" id="15"/>
              <p:cNvSpPr txBox="true"/>
              <p:nvPr/>
            </p:nvSpPr>
            <p:spPr>
              <a:xfrm>
                <a:off x="0" y="-66675"/>
                <a:ext cx="1010087" cy="228552"/>
              </a:xfrm>
              <a:prstGeom prst="rect">
                <a:avLst/>
              </a:prstGeom>
            </p:spPr>
            <p:txBody>
              <a:bodyPr anchor="ctr" rtlCol="false" tIns="50800" lIns="50800" bIns="50800" rIns="50800"/>
              <a:lstStyle/>
              <a:p>
                <a:pPr algn="ctr">
                  <a:lnSpc>
                    <a:spcPts val="3080"/>
                  </a:lnSpc>
                </a:pPr>
              </a:p>
            </p:txBody>
          </p:sp>
        </p:grpSp>
        <p:sp>
          <p:nvSpPr>
            <p:cNvPr name="TextBox 16" id="16"/>
            <p:cNvSpPr txBox="true"/>
            <p:nvPr/>
          </p:nvSpPr>
          <p:spPr>
            <a:xfrm rot="0">
              <a:off x="778699" y="-74951"/>
              <a:ext cx="5649971" cy="1230009"/>
            </a:xfrm>
            <a:prstGeom prst="rect">
              <a:avLst/>
            </a:prstGeom>
          </p:spPr>
          <p:txBody>
            <a:bodyPr anchor="t" rtlCol="false" tIns="0" lIns="0" bIns="0" rIns="0">
              <a:spAutoFit/>
            </a:bodyPr>
            <a:lstStyle/>
            <a:p>
              <a:pPr algn="ctr">
                <a:lnSpc>
                  <a:spcPts val="7428"/>
                </a:lnSpc>
                <a:spcBef>
                  <a:spcPct val="0"/>
                </a:spcBef>
              </a:pPr>
              <a:r>
                <a:rPr lang="en-US" b="true" sz="5305">
                  <a:solidFill>
                    <a:srgbClr val="F5F0FC"/>
                  </a:solidFill>
                  <a:latin typeface="Poppins Medium"/>
                  <a:ea typeface="Poppins Medium"/>
                  <a:cs typeface="Poppins Medium"/>
                  <a:sym typeface="Poppins Medium"/>
                </a:rPr>
                <a:t>Explanation</a:t>
              </a:r>
            </a:p>
          </p:txBody>
        </p:sp>
      </p:grpSp>
      <p:sp>
        <p:nvSpPr>
          <p:cNvPr name="Freeform 17" id="17"/>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58205" y="3890361"/>
            <a:ext cx="7667345" cy="3372847"/>
          </a:xfrm>
          <a:custGeom>
            <a:avLst/>
            <a:gdLst/>
            <a:ahLst/>
            <a:cxnLst/>
            <a:rect r="r" b="b" t="t" l="l"/>
            <a:pathLst>
              <a:path h="3372847" w="7667345">
                <a:moveTo>
                  <a:pt x="0" y="0"/>
                </a:moveTo>
                <a:lnTo>
                  <a:pt x="7667345" y="0"/>
                </a:lnTo>
                <a:lnTo>
                  <a:pt x="7667345" y="3372847"/>
                </a:lnTo>
                <a:lnTo>
                  <a:pt x="0" y="3372847"/>
                </a:lnTo>
                <a:lnTo>
                  <a:pt x="0" y="0"/>
                </a:lnTo>
                <a:close/>
              </a:path>
            </a:pathLst>
          </a:custGeom>
          <a:blipFill>
            <a:blip r:embed="rId4"/>
            <a:stretch>
              <a:fillRect l="0" t="0" r="0" b="0"/>
            </a:stretch>
          </a:blipFill>
          <a:ln cap="rnd">
            <a:noFill/>
            <a:prstDash val="solid"/>
            <a:round/>
          </a:ln>
        </p:spPr>
      </p:sp>
      <p:sp>
        <p:nvSpPr>
          <p:cNvPr name="Freeform 5" id="5"/>
          <p:cNvSpPr/>
          <p:nvPr/>
        </p:nvSpPr>
        <p:spPr>
          <a:xfrm flipH="false" flipV="false" rot="0">
            <a:off x="1846809" y="3890361"/>
            <a:ext cx="6333876" cy="5923917"/>
          </a:xfrm>
          <a:custGeom>
            <a:avLst/>
            <a:gdLst/>
            <a:ahLst/>
            <a:cxnLst/>
            <a:rect r="r" b="b" t="t" l="l"/>
            <a:pathLst>
              <a:path h="5923917" w="6333876">
                <a:moveTo>
                  <a:pt x="0" y="0"/>
                </a:moveTo>
                <a:lnTo>
                  <a:pt x="6333876" y="0"/>
                </a:lnTo>
                <a:lnTo>
                  <a:pt x="6333876" y="5923917"/>
                </a:lnTo>
                <a:lnTo>
                  <a:pt x="0" y="5923917"/>
                </a:lnTo>
                <a:lnTo>
                  <a:pt x="0" y="0"/>
                </a:lnTo>
                <a:close/>
              </a:path>
            </a:pathLst>
          </a:custGeom>
          <a:blipFill>
            <a:blip r:embed="rId5"/>
            <a:stretch>
              <a:fillRect l="0" t="0" r="0" b="0"/>
            </a:stretch>
          </a:blipFill>
          <a:ln cap="rnd">
            <a:noFill/>
            <a:prstDash val="solid"/>
            <a:round/>
          </a:ln>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738357" y="789374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39147" y="5695182"/>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636667" y="2489971"/>
            <a:ext cx="7335135" cy="967105"/>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#2</a:t>
            </a:r>
          </a:p>
        </p:txBody>
      </p:sp>
      <p:sp>
        <p:nvSpPr>
          <p:cNvPr name="TextBox 10" id="10"/>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560" y="775258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67464" y="620779"/>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594656" y="4225945"/>
            <a:ext cx="6984789" cy="3092915"/>
            <a:chOff x="0" y="0"/>
            <a:chExt cx="1531985" cy="678374"/>
          </a:xfrm>
        </p:grpSpPr>
        <p:sp>
          <p:nvSpPr>
            <p:cNvPr name="Freeform 7" id="7"/>
            <p:cNvSpPr/>
            <p:nvPr/>
          </p:nvSpPr>
          <p:spPr>
            <a:xfrm flipH="false" flipV="false" rot="0">
              <a:off x="0" y="0"/>
              <a:ext cx="1531985" cy="678374"/>
            </a:xfrm>
            <a:custGeom>
              <a:avLst/>
              <a:gdLst/>
              <a:ahLst/>
              <a:cxnLst/>
              <a:rect r="r" b="b" t="t" l="l"/>
              <a:pathLst>
                <a:path h="678374" w="1531985">
                  <a:moveTo>
                    <a:pt x="24385" y="0"/>
                  </a:moveTo>
                  <a:lnTo>
                    <a:pt x="1507600" y="0"/>
                  </a:lnTo>
                  <a:cubicBezTo>
                    <a:pt x="1521067" y="0"/>
                    <a:pt x="1531985" y="10917"/>
                    <a:pt x="1531985" y="24385"/>
                  </a:cubicBezTo>
                  <a:lnTo>
                    <a:pt x="1531985" y="653989"/>
                  </a:lnTo>
                  <a:cubicBezTo>
                    <a:pt x="1531985" y="660456"/>
                    <a:pt x="1529416" y="666659"/>
                    <a:pt x="1524843" y="671232"/>
                  </a:cubicBezTo>
                  <a:cubicBezTo>
                    <a:pt x="1520270" y="675805"/>
                    <a:pt x="1514067" y="678374"/>
                    <a:pt x="1507600" y="678374"/>
                  </a:cubicBezTo>
                  <a:lnTo>
                    <a:pt x="24385" y="678374"/>
                  </a:lnTo>
                  <a:cubicBezTo>
                    <a:pt x="10917" y="678374"/>
                    <a:pt x="0" y="667457"/>
                    <a:pt x="0" y="653989"/>
                  </a:cubicBezTo>
                  <a:lnTo>
                    <a:pt x="0" y="24385"/>
                  </a:lnTo>
                  <a:cubicBezTo>
                    <a:pt x="0" y="17918"/>
                    <a:pt x="2569" y="11715"/>
                    <a:pt x="7142" y="7142"/>
                  </a:cubicBezTo>
                  <a:cubicBezTo>
                    <a:pt x="11715" y="2569"/>
                    <a:pt x="17918" y="0"/>
                    <a:pt x="24385" y="0"/>
                  </a:cubicBezTo>
                  <a:close/>
                </a:path>
              </a:pathLst>
            </a:custGeom>
            <a:solidFill>
              <a:srgbClr val="1E1E1E">
                <a:alpha val="95686"/>
              </a:srgbClr>
            </a:solidFill>
          </p:spPr>
        </p:sp>
        <p:sp>
          <p:nvSpPr>
            <p:cNvPr name="TextBox 8" id="8"/>
            <p:cNvSpPr txBox="true"/>
            <p:nvPr/>
          </p:nvSpPr>
          <p:spPr>
            <a:xfrm>
              <a:off x="0" y="-57150"/>
              <a:ext cx="1531985" cy="735524"/>
            </a:xfrm>
            <a:prstGeom prst="rect">
              <a:avLst/>
            </a:prstGeom>
          </p:spPr>
          <p:txBody>
            <a:bodyPr anchor="ctr" rtlCol="false" tIns="50800" lIns="50800" bIns="50800" rIns="50800"/>
            <a:lstStyle/>
            <a:p>
              <a:pPr algn="ctr">
                <a:lnSpc>
                  <a:spcPts val="3079"/>
                </a:lnSpc>
              </a:pPr>
              <a:r>
                <a:rPr lang="en-US" sz="2199">
                  <a:solidFill>
                    <a:srgbClr val="F5F0FC">
                      <a:alpha val="95686"/>
                    </a:srgbClr>
                  </a:solidFill>
                  <a:latin typeface="Poppins"/>
                  <a:ea typeface="Poppins"/>
                  <a:cs typeface="Poppins"/>
                  <a:sym typeface="Poppins"/>
                </a:rPr>
                <a:t>The pictures beside show that the result is the logo of the San Antonio Spurs, which matches our expectations. The 'Model Accuracy: 98.018' indicates that the model correctly predicted about 98% of the tested image, demonstrating excellent performance and high accuracy in classification.</a:t>
              </a:r>
            </a:p>
          </p:txBody>
        </p:sp>
      </p:grpSp>
      <p:grpSp>
        <p:nvGrpSpPr>
          <p:cNvPr name="Group 9" id="9"/>
          <p:cNvGrpSpPr/>
          <p:nvPr/>
        </p:nvGrpSpPr>
        <p:grpSpPr>
          <a:xfrm rot="0">
            <a:off x="10404821" y="3264401"/>
            <a:ext cx="5405526" cy="866294"/>
            <a:chOff x="0" y="0"/>
            <a:chExt cx="7207368" cy="1155058"/>
          </a:xfrm>
        </p:grpSpPr>
        <p:grpSp>
          <p:nvGrpSpPr>
            <p:cNvPr name="Group 10" id="10"/>
            <p:cNvGrpSpPr/>
            <p:nvPr/>
          </p:nvGrpSpPr>
          <p:grpSpPr>
            <a:xfrm rot="0">
              <a:off x="0" y="0"/>
              <a:ext cx="7207368" cy="1155058"/>
              <a:chOff x="0" y="0"/>
              <a:chExt cx="1010087" cy="161877"/>
            </a:xfrm>
          </p:grpSpPr>
          <p:sp>
            <p:nvSpPr>
              <p:cNvPr name="Freeform 11" id="11"/>
              <p:cNvSpPr/>
              <p:nvPr/>
            </p:nvSpPr>
            <p:spPr>
              <a:xfrm flipH="false" flipV="false" rot="0">
                <a:off x="0" y="0"/>
                <a:ext cx="1010087" cy="161877"/>
              </a:xfrm>
              <a:custGeom>
                <a:avLst/>
                <a:gdLst/>
                <a:ahLst/>
                <a:cxnLst/>
                <a:rect r="r" b="b" t="t" l="l"/>
                <a:pathLst>
                  <a:path h="161877" w="1010087">
                    <a:moveTo>
                      <a:pt x="43967" y="0"/>
                    </a:moveTo>
                    <a:lnTo>
                      <a:pt x="966120" y="0"/>
                    </a:lnTo>
                    <a:cubicBezTo>
                      <a:pt x="977781" y="0"/>
                      <a:pt x="988964" y="4632"/>
                      <a:pt x="997210" y="12878"/>
                    </a:cubicBezTo>
                    <a:cubicBezTo>
                      <a:pt x="1005455" y="21123"/>
                      <a:pt x="1010087" y="32306"/>
                      <a:pt x="1010087" y="43967"/>
                    </a:cubicBezTo>
                    <a:lnTo>
                      <a:pt x="1010087" y="117911"/>
                    </a:lnTo>
                    <a:cubicBezTo>
                      <a:pt x="1010087" y="129571"/>
                      <a:pt x="1005455" y="140754"/>
                      <a:pt x="997210" y="149000"/>
                    </a:cubicBezTo>
                    <a:cubicBezTo>
                      <a:pt x="988964" y="157245"/>
                      <a:pt x="977781" y="161877"/>
                      <a:pt x="966120" y="161877"/>
                    </a:cubicBezTo>
                    <a:lnTo>
                      <a:pt x="43967" y="161877"/>
                    </a:lnTo>
                    <a:cubicBezTo>
                      <a:pt x="32306" y="161877"/>
                      <a:pt x="21123" y="157245"/>
                      <a:pt x="12878" y="149000"/>
                    </a:cubicBezTo>
                    <a:cubicBezTo>
                      <a:pt x="4632" y="140754"/>
                      <a:pt x="0" y="129571"/>
                      <a:pt x="0" y="117911"/>
                    </a:cubicBezTo>
                    <a:lnTo>
                      <a:pt x="0" y="43967"/>
                    </a:lnTo>
                    <a:cubicBezTo>
                      <a:pt x="0" y="32306"/>
                      <a:pt x="4632" y="21123"/>
                      <a:pt x="12878" y="12878"/>
                    </a:cubicBezTo>
                    <a:cubicBezTo>
                      <a:pt x="21123" y="4632"/>
                      <a:pt x="32306" y="0"/>
                      <a:pt x="43967" y="0"/>
                    </a:cubicBezTo>
                    <a:close/>
                  </a:path>
                </a:pathLst>
              </a:custGeom>
              <a:solidFill>
                <a:srgbClr val="000000"/>
              </a:solidFill>
            </p:spPr>
          </p:sp>
          <p:sp>
            <p:nvSpPr>
              <p:cNvPr name="TextBox 12" id="12"/>
              <p:cNvSpPr txBox="true"/>
              <p:nvPr/>
            </p:nvSpPr>
            <p:spPr>
              <a:xfrm>
                <a:off x="0" y="-66675"/>
                <a:ext cx="1010087" cy="228552"/>
              </a:xfrm>
              <a:prstGeom prst="rect">
                <a:avLst/>
              </a:prstGeom>
            </p:spPr>
            <p:txBody>
              <a:bodyPr anchor="ctr" rtlCol="false" tIns="50800" lIns="50800" bIns="50800" rIns="50800"/>
              <a:lstStyle/>
              <a:p>
                <a:pPr algn="ctr">
                  <a:lnSpc>
                    <a:spcPts val="3080"/>
                  </a:lnSpc>
                </a:pPr>
              </a:p>
            </p:txBody>
          </p:sp>
        </p:grpSp>
        <p:sp>
          <p:nvSpPr>
            <p:cNvPr name="TextBox 13" id="13"/>
            <p:cNvSpPr txBox="true"/>
            <p:nvPr/>
          </p:nvSpPr>
          <p:spPr>
            <a:xfrm rot="0">
              <a:off x="778699" y="-74951"/>
              <a:ext cx="5649971" cy="1230009"/>
            </a:xfrm>
            <a:prstGeom prst="rect">
              <a:avLst/>
            </a:prstGeom>
          </p:spPr>
          <p:txBody>
            <a:bodyPr anchor="t" rtlCol="false" tIns="0" lIns="0" bIns="0" rIns="0">
              <a:spAutoFit/>
            </a:bodyPr>
            <a:lstStyle/>
            <a:p>
              <a:pPr algn="ctr">
                <a:lnSpc>
                  <a:spcPts val="7428"/>
                </a:lnSpc>
                <a:spcBef>
                  <a:spcPct val="0"/>
                </a:spcBef>
              </a:pPr>
              <a:r>
                <a:rPr lang="en-US" b="true" sz="5305">
                  <a:solidFill>
                    <a:srgbClr val="F5F0FC"/>
                  </a:solidFill>
                  <a:latin typeface="Poppins Medium"/>
                  <a:ea typeface="Poppins Medium"/>
                  <a:cs typeface="Poppins Medium"/>
                  <a:sym typeface="Poppins Medium"/>
                </a:rPr>
                <a:t>Explanation</a:t>
              </a:r>
            </a:p>
          </p:txBody>
        </p:sp>
      </p:grpSp>
      <p:sp>
        <p:nvSpPr>
          <p:cNvPr name="Freeform 14" id="1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6667" y="3957069"/>
            <a:ext cx="7335135" cy="1622721"/>
          </a:xfrm>
          <a:custGeom>
            <a:avLst/>
            <a:gdLst/>
            <a:ahLst/>
            <a:cxnLst/>
            <a:rect r="r" b="b" t="t" l="l"/>
            <a:pathLst>
              <a:path h="1622721" w="7335135">
                <a:moveTo>
                  <a:pt x="0" y="0"/>
                </a:moveTo>
                <a:lnTo>
                  <a:pt x="7335136" y="0"/>
                </a:lnTo>
                <a:lnTo>
                  <a:pt x="7335136" y="1622720"/>
                </a:lnTo>
                <a:lnTo>
                  <a:pt x="0" y="1622720"/>
                </a:lnTo>
                <a:lnTo>
                  <a:pt x="0" y="0"/>
                </a:lnTo>
                <a:close/>
              </a:path>
            </a:pathLst>
          </a:custGeom>
          <a:blipFill>
            <a:blip r:embed="rId10"/>
            <a:stretch>
              <a:fillRect l="0" t="0" r="0" b="0"/>
            </a:stretch>
          </a:blipFill>
          <a:ln cap="rnd">
            <a:noFill/>
            <a:prstDash val="solid"/>
            <a:round/>
          </a:ln>
        </p:spPr>
      </p:sp>
      <p:sp>
        <p:nvSpPr>
          <p:cNvPr name="Freeform 16" id="16"/>
          <p:cNvSpPr/>
          <p:nvPr/>
        </p:nvSpPr>
        <p:spPr>
          <a:xfrm flipH="false" flipV="false" rot="0">
            <a:off x="1636667" y="6179864"/>
            <a:ext cx="7335135" cy="1191959"/>
          </a:xfrm>
          <a:custGeom>
            <a:avLst/>
            <a:gdLst/>
            <a:ahLst/>
            <a:cxnLst/>
            <a:rect r="r" b="b" t="t" l="l"/>
            <a:pathLst>
              <a:path h="1191959" w="7335135">
                <a:moveTo>
                  <a:pt x="0" y="0"/>
                </a:moveTo>
                <a:lnTo>
                  <a:pt x="7335136" y="0"/>
                </a:lnTo>
                <a:lnTo>
                  <a:pt x="7335136" y="1191960"/>
                </a:lnTo>
                <a:lnTo>
                  <a:pt x="0" y="1191960"/>
                </a:lnTo>
                <a:lnTo>
                  <a:pt x="0" y="0"/>
                </a:lnTo>
                <a:close/>
              </a:path>
            </a:pathLst>
          </a:custGeom>
          <a:blipFill>
            <a:blip r:embed="rId11"/>
            <a:stretch>
              <a:fillRect l="0" t="0" r="0" b="0"/>
            </a:stretch>
          </a:blipFill>
          <a:ln cap="rnd">
            <a:noFill/>
            <a:prstDash val="solid"/>
            <a:round/>
          </a:ln>
        </p:spPr>
      </p:sp>
      <p:sp>
        <p:nvSpPr>
          <p:cNvPr name="TextBox 17" id="17"/>
          <p:cNvSpPr txBox="true"/>
          <p:nvPr/>
        </p:nvSpPr>
        <p:spPr>
          <a:xfrm rot="0">
            <a:off x="1636667" y="1713614"/>
            <a:ext cx="7507333" cy="1852930"/>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#2: Result</a:t>
            </a:r>
          </a:p>
        </p:txBody>
      </p:sp>
      <p:sp>
        <p:nvSpPr>
          <p:cNvPr name="TextBox 18" id="18"/>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58205" y="3890361"/>
            <a:ext cx="7667345" cy="3372847"/>
          </a:xfrm>
          <a:custGeom>
            <a:avLst/>
            <a:gdLst/>
            <a:ahLst/>
            <a:cxnLst/>
            <a:rect r="r" b="b" t="t" l="l"/>
            <a:pathLst>
              <a:path h="3372847" w="7667345">
                <a:moveTo>
                  <a:pt x="0" y="0"/>
                </a:moveTo>
                <a:lnTo>
                  <a:pt x="7667345" y="0"/>
                </a:lnTo>
                <a:lnTo>
                  <a:pt x="7667345" y="3372847"/>
                </a:lnTo>
                <a:lnTo>
                  <a:pt x="0" y="3372847"/>
                </a:lnTo>
                <a:lnTo>
                  <a:pt x="0" y="0"/>
                </a:lnTo>
                <a:close/>
              </a:path>
            </a:pathLst>
          </a:custGeom>
          <a:blipFill>
            <a:blip r:embed="rId4"/>
            <a:stretch>
              <a:fillRect l="0" t="0" r="0" b="0"/>
            </a:stretch>
          </a:blipFill>
          <a:ln cap="rnd">
            <a:noFill/>
            <a:prstDash val="solid"/>
            <a:round/>
          </a:ln>
        </p:spPr>
      </p:sp>
      <p:sp>
        <p:nvSpPr>
          <p:cNvPr name="Freeform 5" id="5"/>
          <p:cNvSpPr/>
          <p:nvPr/>
        </p:nvSpPr>
        <p:spPr>
          <a:xfrm flipH="false" flipV="false" rot="0">
            <a:off x="1846809" y="3890361"/>
            <a:ext cx="6333876" cy="5923917"/>
          </a:xfrm>
          <a:custGeom>
            <a:avLst/>
            <a:gdLst/>
            <a:ahLst/>
            <a:cxnLst/>
            <a:rect r="r" b="b" t="t" l="l"/>
            <a:pathLst>
              <a:path h="5923917" w="6333876">
                <a:moveTo>
                  <a:pt x="0" y="0"/>
                </a:moveTo>
                <a:lnTo>
                  <a:pt x="6333876" y="0"/>
                </a:lnTo>
                <a:lnTo>
                  <a:pt x="6333876" y="5923917"/>
                </a:lnTo>
                <a:lnTo>
                  <a:pt x="0" y="5923917"/>
                </a:lnTo>
                <a:lnTo>
                  <a:pt x="0" y="0"/>
                </a:lnTo>
                <a:close/>
              </a:path>
            </a:pathLst>
          </a:custGeom>
          <a:blipFill>
            <a:blip r:embed="rId5"/>
            <a:stretch>
              <a:fillRect l="0" t="0" r="0" b="0"/>
            </a:stretch>
          </a:blipFill>
          <a:ln cap="rnd">
            <a:noFill/>
            <a:prstDash val="solid"/>
            <a:round/>
          </a:ln>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738357" y="789374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639147" y="5695182"/>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786816" y="3892508"/>
            <a:ext cx="6393869" cy="5921770"/>
          </a:xfrm>
          <a:custGeom>
            <a:avLst/>
            <a:gdLst/>
            <a:ahLst/>
            <a:cxnLst/>
            <a:rect r="r" b="b" t="t" l="l"/>
            <a:pathLst>
              <a:path h="5921770" w="6393869">
                <a:moveTo>
                  <a:pt x="0" y="0"/>
                </a:moveTo>
                <a:lnTo>
                  <a:pt x="6393869" y="0"/>
                </a:lnTo>
                <a:lnTo>
                  <a:pt x="6393869" y="5921770"/>
                </a:lnTo>
                <a:lnTo>
                  <a:pt x="0" y="5921770"/>
                </a:lnTo>
                <a:lnTo>
                  <a:pt x="0" y="0"/>
                </a:lnTo>
                <a:close/>
              </a:path>
            </a:pathLst>
          </a:custGeom>
          <a:blipFill>
            <a:blip r:embed="rId12"/>
            <a:stretch>
              <a:fillRect l="0" t="0" r="0" b="0"/>
            </a:stretch>
          </a:blipFill>
          <a:ln cap="rnd">
            <a:noFill/>
            <a:prstDash val="solid"/>
            <a:round/>
          </a:ln>
        </p:spPr>
      </p:sp>
      <p:sp>
        <p:nvSpPr>
          <p:cNvPr name="TextBox 10" id="10"/>
          <p:cNvSpPr txBox="true"/>
          <p:nvPr/>
        </p:nvSpPr>
        <p:spPr>
          <a:xfrm rot="0">
            <a:off x="1636667" y="2489971"/>
            <a:ext cx="7335135" cy="967149"/>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#3</a:t>
            </a:r>
          </a:p>
        </p:txBody>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560" y="7752582"/>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167464" y="620779"/>
            <a:ext cx="4325677" cy="4114800"/>
          </a:xfrm>
          <a:custGeom>
            <a:avLst/>
            <a:gdLst/>
            <a:ahLst/>
            <a:cxnLst/>
            <a:rect r="r" b="b" t="t" l="l"/>
            <a:pathLst>
              <a:path h="4114800" w="4325677">
                <a:moveTo>
                  <a:pt x="0" y="0"/>
                </a:moveTo>
                <a:lnTo>
                  <a:pt x="4325677" y="0"/>
                </a:lnTo>
                <a:lnTo>
                  <a:pt x="432567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9594656" y="4225945"/>
            <a:ext cx="6984789" cy="3092915"/>
            <a:chOff x="0" y="0"/>
            <a:chExt cx="1531985" cy="678374"/>
          </a:xfrm>
        </p:grpSpPr>
        <p:sp>
          <p:nvSpPr>
            <p:cNvPr name="Freeform 7" id="7"/>
            <p:cNvSpPr/>
            <p:nvPr/>
          </p:nvSpPr>
          <p:spPr>
            <a:xfrm flipH="false" flipV="false" rot="0">
              <a:off x="0" y="0"/>
              <a:ext cx="1531985" cy="678374"/>
            </a:xfrm>
            <a:custGeom>
              <a:avLst/>
              <a:gdLst/>
              <a:ahLst/>
              <a:cxnLst/>
              <a:rect r="r" b="b" t="t" l="l"/>
              <a:pathLst>
                <a:path h="678374" w="1531985">
                  <a:moveTo>
                    <a:pt x="24385" y="0"/>
                  </a:moveTo>
                  <a:lnTo>
                    <a:pt x="1507600" y="0"/>
                  </a:lnTo>
                  <a:cubicBezTo>
                    <a:pt x="1521067" y="0"/>
                    <a:pt x="1531985" y="10917"/>
                    <a:pt x="1531985" y="24385"/>
                  </a:cubicBezTo>
                  <a:lnTo>
                    <a:pt x="1531985" y="653989"/>
                  </a:lnTo>
                  <a:cubicBezTo>
                    <a:pt x="1531985" y="660456"/>
                    <a:pt x="1529416" y="666659"/>
                    <a:pt x="1524843" y="671232"/>
                  </a:cubicBezTo>
                  <a:cubicBezTo>
                    <a:pt x="1520270" y="675805"/>
                    <a:pt x="1514067" y="678374"/>
                    <a:pt x="1507600" y="678374"/>
                  </a:cubicBezTo>
                  <a:lnTo>
                    <a:pt x="24385" y="678374"/>
                  </a:lnTo>
                  <a:cubicBezTo>
                    <a:pt x="10917" y="678374"/>
                    <a:pt x="0" y="667457"/>
                    <a:pt x="0" y="653989"/>
                  </a:cubicBezTo>
                  <a:lnTo>
                    <a:pt x="0" y="24385"/>
                  </a:lnTo>
                  <a:cubicBezTo>
                    <a:pt x="0" y="17918"/>
                    <a:pt x="2569" y="11715"/>
                    <a:pt x="7142" y="7142"/>
                  </a:cubicBezTo>
                  <a:cubicBezTo>
                    <a:pt x="11715" y="2569"/>
                    <a:pt x="17918" y="0"/>
                    <a:pt x="24385" y="0"/>
                  </a:cubicBezTo>
                  <a:close/>
                </a:path>
              </a:pathLst>
            </a:custGeom>
            <a:solidFill>
              <a:srgbClr val="1E1E1E">
                <a:alpha val="95686"/>
              </a:srgbClr>
            </a:solidFill>
          </p:spPr>
        </p:sp>
        <p:sp>
          <p:nvSpPr>
            <p:cNvPr name="TextBox 8" id="8"/>
            <p:cNvSpPr txBox="true"/>
            <p:nvPr/>
          </p:nvSpPr>
          <p:spPr>
            <a:xfrm>
              <a:off x="0" y="-57150"/>
              <a:ext cx="1531985" cy="735524"/>
            </a:xfrm>
            <a:prstGeom prst="rect">
              <a:avLst/>
            </a:prstGeom>
          </p:spPr>
          <p:txBody>
            <a:bodyPr anchor="ctr" rtlCol="false" tIns="50800" lIns="50800" bIns="50800" rIns="50800"/>
            <a:lstStyle/>
            <a:p>
              <a:pPr algn="ctr">
                <a:lnSpc>
                  <a:spcPts val="3079"/>
                </a:lnSpc>
              </a:pPr>
              <a:r>
                <a:rPr lang="en-US" sz="2199">
                  <a:solidFill>
                    <a:srgbClr val="F5F0FC">
                      <a:alpha val="95686"/>
                    </a:srgbClr>
                  </a:solidFill>
                  <a:latin typeface="Poppins"/>
                  <a:ea typeface="Poppins"/>
                  <a:cs typeface="Poppins"/>
                  <a:sym typeface="Poppins"/>
                </a:rPr>
                <a:t>The pictures beside show that the result is the logo of the Denver Nuggets , which matches our expectations. The 'Model Accuracy: 61.699' indicates that the model correctly predicted about 61.7% of the tested image, demonstrating good performance and good accuracy in classification.</a:t>
              </a:r>
            </a:p>
          </p:txBody>
        </p:sp>
      </p:grpSp>
      <p:grpSp>
        <p:nvGrpSpPr>
          <p:cNvPr name="Group 9" id="9"/>
          <p:cNvGrpSpPr/>
          <p:nvPr/>
        </p:nvGrpSpPr>
        <p:grpSpPr>
          <a:xfrm rot="0">
            <a:off x="10404821" y="3264401"/>
            <a:ext cx="5405526" cy="866294"/>
            <a:chOff x="0" y="0"/>
            <a:chExt cx="7207368" cy="1155058"/>
          </a:xfrm>
        </p:grpSpPr>
        <p:grpSp>
          <p:nvGrpSpPr>
            <p:cNvPr name="Group 10" id="10"/>
            <p:cNvGrpSpPr/>
            <p:nvPr/>
          </p:nvGrpSpPr>
          <p:grpSpPr>
            <a:xfrm rot="0">
              <a:off x="0" y="0"/>
              <a:ext cx="7207368" cy="1155058"/>
              <a:chOff x="0" y="0"/>
              <a:chExt cx="1010087" cy="161877"/>
            </a:xfrm>
          </p:grpSpPr>
          <p:sp>
            <p:nvSpPr>
              <p:cNvPr name="Freeform 11" id="11"/>
              <p:cNvSpPr/>
              <p:nvPr/>
            </p:nvSpPr>
            <p:spPr>
              <a:xfrm flipH="false" flipV="false" rot="0">
                <a:off x="0" y="0"/>
                <a:ext cx="1010087" cy="161877"/>
              </a:xfrm>
              <a:custGeom>
                <a:avLst/>
                <a:gdLst/>
                <a:ahLst/>
                <a:cxnLst/>
                <a:rect r="r" b="b" t="t" l="l"/>
                <a:pathLst>
                  <a:path h="161877" w="1010087">
                    <a:moveTo>
                      <a:pt x="43967" y="0"/>
                    </a:moveTo>
                    <a:lnTo>
                      <a:pt x="966120" y="0"/>
                    </a:lnTo>
                    <a:cubicBezTo>
                      <a:pt x="977781" y="0"/>
                      <a:pt x="988964" y="4632"/>
                      <a:pt x="997210" y="12878"/>
                    </a:cubicBezTo>
                    <a:cubicBezTo>
                      <a:pt x="1005455" y="21123"/>
                      <a:pt x="1010087" y="32306"/>
                      <a:pt x="1010087" y="43967"/>
                    </a:cubicBezTo>
                    <a:lnTo>
                      <a:pt x="1010087" y="117911"/>
                    </a:lnTo>
                    <a:cubicBezTo>
                      <a:pt x="1010087" y="129571"/>
                      <a:pt x="1005455" y="140754"/>
                      <a:pt x="997210" y="149000"/>
                    </a:cubicBezTo>
                    <a:cubicBezTo>
                      <a:pt x="988964" y="157245"/>
                      <a:pt x="977781" y="161877"/>
                      <a:pt x="966120" y="161877"/>
                    </a:cubicBezTo>
                    <a:lnTo>
                      <a:pt x="43967" y="161877"/>
                    </a:lnTo>
                    <a:cubicBezTo>
                      <a:pt x="32306" y="161877"/>
                      <a:pt x="21123" y="157245"/>
                      <a:pt x="12878" y="149000"/>
                    </a:cubicBezTo>
                    <a:cubicBezTo>
                      <a:pt x="4632" y="140754"/>
                      <a:pt x="0" y="129571"/>
                      <a:pt x="0" y="117911"/>
                    </a:cubicBezTo>
                    <a:lnTo>
                      <a:pt x="0" y="43967"/>
                    </a:lnTo>
                    <a:cubicBezTo>
                      <a:pt x="0" y="32306"/>
                      <a:pt x="4632" y="21123"/>
                      <a:pt x="12878" y="12878"/>
                    </a:cubicBezTo>
                    <a:cubicBezTo>
                      <a:pt x="21123" y="4632"/>
                      <a:pt x="32306" y="0"/>
                      <a:pt x="43967" y="0"/>
                    </a:cubicBezTo>
                    <a:close/>
                  </a:path>
                </a:pathLst>
              </a:custGeom>
              <a:solidFill>
                <a:srgbClr val="000000"/>
              </a:solidFill>
            </p:spPr>
          </p:sp>
          <p:sp>
            <p:nvSpPr>
              <p:cNvPr name="TextBox 12" id="12"/>
              <p:cNvSpPr txBox="true"/>
              <p:nvPr/>
            </p:nvSpPr>
            <p:spPr>
              <a:xfrm>
                <a:off x="0" y="-66675"/>
                <a:ext cx="1010087" cy="228552"/>
              </a:xfrm>
              <a:prstGeom prst="rect">
                <a:avLst/>
              </a:prstGeom>
            </p:spPr>
            <p:txBody>
              <a:bodyPr anchor="ctr" rtlCol="false" tIns="50800" lIns="50800" bIns="50800" rIns="50800"/>
              <a:lstStyle/>
              <a:p>
                <a:pPr algn="ctr">
                  <a:lnSpc>
                    <a:spcPts val="3080"/>
                  </a:lnSpc>
                </a:pPr>
              </a:p>
            </p:txBody>
          </p:sp>
        </p:grpSp>
        <p:sp>
          <p:nvSpPr>
            <p:cNvPr name="TextBox 13" id="13"/>
            <p:cNvSpPr txBox="true"/>
            <p:nvPr/>
          </p:nvSpPr>
          <p:spPr>
            <a:xfrm rot="0">
              <a:off x="778699" y="-74951"/>
              <a:ext cx="5649971" cy="1230009"/>
            </a:xfrm>
            <a:prstGeom prst="rect">
              <a:avLst/>
            </a:prstGeom>
          </p:spPr>
          <p:txBody>
            <a:bodyPr anchor="t" rtlCol="false" tIns="0" lIns="0" bIns="0" rIns="0">
              <a:spAutoFit/>
            </a:bodyPr>
            <a:lstStyle/>
            <a:p>
              <a:pPr algn="ctr">
                <a:lnSpc>
                  <a:spcPts val="7428"/>
                </a:lnSpc>
                <a:spcBef>
                  <a:spcPct val="0"/>
                </a:spcBef>
              </a:pPr>
              <a:r>
                <a:rPr lang="en-US" b="true" sz="5305">
                  <a:solidFill>
                    <a:srgbClr val="F5F0FC"/>
                  </a:solidFill>
                  <a:latin typeface="Poppins Medium"/>
                  <a:ea typeface="Poppins Medium"/>
                  <a:cs typeface="Poppins Medium"/>
                  <a:sym typeface="Poppins Medium"/>
                </a:rPr>
                <a:t>Explanation</a:t>
              </a:r>
            </a:p>
          </p:txBody>
        </p:sp>
      </p:grpSp>
      <p:sp>
        <p:nvSpPr>
          <p:cNvPr name="Freeform 14" id="14"/>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6667" y="3957069"/>
            <a:ext cx="7335135" cy="1622721"/>
          </a:xfrm>
          <a:custGeom>
            <a:avLst/>
            <a:gdLst/>
            <a:ahLst/>
            <a:cxnLst/>
            <a:rect r="r" b="b" t="t" l="l"/>
            <a:pathLst>
              <a:path h="1622721" w="7335135">
                <a:moveTo>
                  <a:pt x="0" y="0"/>
                </a:moveTo>
                <a:lnTo>
                  <a:pt x="7335136" y="0"/>
                </a:lnTo>
                <a:lnTo>
                  <a:pt x="7335136" y="1622720"/>
                </a:lnTo>
                <a:lnTo>
                  <a:pt x="0" y="1622720"/>
                </a:lnTo>
                <a:lnTo>
                  <a:pt x="0" y="0"/>
                </a:lnTo>
                <a:close/>
              </a:path>
            </a:pathLst>
          </a:custGeom>
          <a:blipFill>
            <a:blip r:embed="rId10"/>
            <a:stretch>
              <a:fillRect l="0" t="0" r="0" b="0"/>
            </a:stretch>
          </a:blipFill>
          <a:ln cap="rnd">
            <a:noFill/>
            <a:prstDash val="solid"/>
            <a:round/>
          </a:ln>
        </p:spPr>
      </p:sp>
      <p:sp>
        <p:nvSpPr>
          <p:cNvPr name="Freeform 16" id="16"/>
          <p:cNvSpPr/>
          <p:nvPr/>
        </p:nvSpPr>
        <p:spPr>
          <a:xfrm flipH="false" flipV="false" rot="0">
            <a:off x="1636667" y="6179864"/>
            <a:ext cx="7335135" cy="1191959"/>
          </a:xfrm>
          <a:custGeom>
            <a:avLst/>
            <a:gdLst/>
            <a:ahLst/>
            <a:cxnLst/>
            <a:rect r="r" b="b" t="t" l="l"/>
            <a:pathLst>
              <a:path h="1191959" w="7335135">
                <a:moveTo>
                  <a:pt x="0" y="0"/>
                </a:moveTo>
                <a:lnTo>
                  <a:pt x="7335136" y="0"/>
                </a:lnTo>
                <a:lnTo>
                  <a:pt x="7335136" y="1191960"/>
                </a:lnTo>
                <a:lnTo>
                  <a:pt x="0" y="1191960"/>
                </a:lnTo>
                <a:lnTo>
                  <a:pt x="0" y="0"/>
                </a:lnTo>
                <a:close/>
              </a:path>
            </a:pathLst>
          </a:custGeom>
          <a:blipFill>
            <a:blip r:embed="rId11"/>
            <a:stretch>
              <a:fillRect l="0" t="0" r="0" b="0"/>
            </a:stretch>
          </a:blipFill>
          <a:ln cap="rnd">
            <a:noFill/>
            <a:prstDash val="solid"/>
            <a:round/>
          </a:ln>
        </p:spPr>
      </p:sp>
      <p:sp>
        <p:nvSpPr>
          <p:cNvPr name="Freeform 17" id="17"/>
          <p:cNvSpPr/>
          <p:nvPr/>
        </p:nvSpPr>
        <p:spPr>
          <a:xfrm flipH="false" flipV="false" rot="0">
            <a:off x="1636667" y="3920187"/>
            <a:ext cx="7335135" cy="1650679"/>
          </a:xfrm>
          <a:custGeom>
            <a:avLst/>
            <a:gdLst/>
            <a:ahLst/>
            <a:cxnLst/>
            <a:rect r="r" b="b" t="t" l="l"/>
            <a:pathLst>
              <a:path h="1650679" w="7335135">
                <a:moveTo>
                  <a:pt x="0" y="0"/>
                </a:moveTo>
                <a:lnTo>
                  <a:pt x="7335136" y="0"/>
                </a:lnTo>
                <a:lnTo>
                  <a:pt x="7335136" y="1650678"/>
                </a:lnTo>
                <a:lnTo>
                  <a:pt x="0" y="1650678"/>
                </a:lnTo>
                <a:lnTo>
                  <a:pt x="0" y="0"/>
                </a:lnTo>
                <a:close/>
              </a:path>
            </a:pathLst>
          </a:custGeom>
          <a:blipFill>
            <a:blip r:embed="rId12">
              <a:alphaModFix amt="96000"/>
            </a:blip>
            <a:stretch>
              <a:fillRect l="0" t="0" r="0" b="0"/>
            </a:stretch>
          </a:blipFill>
          <a:ln cap="rnd">
            <a:noFill/>
            <a:prstDash val="solid"/>
            <a:round/>
          </a:ln>
        </p:spPr>
      </p:sp>
      <p:sp>
        <p:nvSpPr>
          <p:cNvPr name="Freeform 18" id="18"/>
          <p:cNvSpPr/>
          <p:nvPr/>
        </p:nvSpPr>
        <p:spPr>
          <a:xfrm flipH="false" flipV="false" rot="0">
            <a:off x="1636667" y="6179864"/>
            <a:ext cx="7335135" cy="1185755"/>
          </a:xfrm>
          <a:custGeom>
            <a:avLst/>
            <a:gdLst/>
            <a:ahLst/>
            <a:cxnLst/>
            <a:rect r="r" b="b" t="t" l="l"/>
            <a:pathLst>
              <a:path h="1185755" w="7335135">
                <a:moveTo>
                  <a:pt x="0" y="0"/>
                </a:moveTo>
                <a:lnTo>
                  <a:pt x="7335136" y="0"/>
                </a:lnTo>
                <a:lnTo>
                  <a:pt x="7335136" y="1185755"/>
                </a:lnTo>
                <a:lnTo>
                  <a:pt x="0" y="1185755"/>
                </a:lnTo>
                <a:lnTo>
                  <a:pt x="0" y="0"/>
                </a:lnTo>
                <a:close/>
              </a:path>
            </a:pathLst>
          </a:custGeom>
          <a:blipFill>
            <a:blip r:embed="rId13">
              <a:alphaModFix amt="96000"/>
            </a:blip>
            <a:stretch>
              <a:fillRect l="0" t="0" r="0" b="0"/>
            </a:stretch>
          </a:blipFill>
          <a:ln cap="rnd">
            <a:noFill/>
            <a:prstDash val="solid"/>
            <a:round/>
          </a:ln>
        </p:spPr>
      </p:sp>
      <p:sp>
        <p:nvSpPr>
          <p:cNvPr name="TextBox 19" id="19"/>
          <p:cNvSpPr txBox="true"/>
          <p:nvPr/>
        </p:nvSpPr>
        <p:spPr>
          <a:xfrm rot="0">
            <a:off x="1636667" y="1713614"/>
            <a:ext cx="7507333" cy="1853017"/>
          </a:xfrm>
          <a:prstGeom prst="rect">
            <a:avLst/>
          </a:prstGeom>
        </p:spPr>
        <p:txBody>
          <a:bodyPr anchor="t" rtlCol="false" tIns="0" lIns="0" bIns="0" rIns="0">
            <a:spAutoFit/>
          </a:bodyPr>
          <a:lstStyle/>
          <a:p>
            <a:pPr algn="l">
              <a:lnSpc>
                <a:spcPts val="7039"/>
              </a:lnSpc>
            </a:pPr>
            <a:r>
              <a:rPr lang="en-US" sz="6399" b="true">
                <a:solidFill>
                  <a:srgbClr val="000000"/>
                </a:solidFill>
                <a:latin typeface="Poppins Semi-Bold"/>
                <a:ea typeface="Poppins Semi-Bold"/>
                <a:cs typeface="Poppins Semi-Bold"/>
                <a:sym typeface="Poppins Semi-Bold"/>
              </a:rPr>
              <a:t>Model Testing #3: Result</a:t>
            </a:r>
          </a:p>
        </p:txBody>
      </p:sp>
      <p:sp>
        <p:nvSpPr>
          <p:cNvPr name="TextBox 20" id="20"/>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8112E"/>
        </a:solidFill>
      </p:bgPr>
    </p:bg>
    <p:spTree>
      <p:nvGrpSpPr>
        <p:cNvPr id="1" name=""/>
        <p:cNvGrpSpPr/>
        <p:nvPr/>
      </p:nvGrpSpPr>
      <p:grpSpPr>
        <a:xfrm>
          <a:off x="0" y="0"/>
          <a:ext cx="0" cy="0"/>
          <a:chOff x="0" y="0"/>
          <a:chExt cx="0" cy="0"/>
        </a:xfrm>
      </p:grpSpPr>
      <p:sp>
        <p:nvSpPr>
          <p:cNvPr name="AutoShape 2" id="2"/>
          <p:cNvSpPr/>
          <p:nvPr/>
        </p:nvSpPr>
        <p:spPr>
          <a:xfrm flipH="true" flipV="true">
            <a:off x="9158287" y="8431360"/>
            <a:ext cx="0" cy="826940"/>
          </a:xfrm>
          <a:prstGeom prst="line">
            <a:avLst/>
          </a:prstGeom>
          <a:ln cap="flat" w="28575">
            <a:solidFill>
              <a:srgbClr val="FFFFFF"/>
            </a:solidFill>
            <a:prstDash val="solid"/>
            <a:headEnd type="none" len="sm" w="sm"/>
            <a:tailEnd type="none" len="sm" w="sm"/>
          </a:ln>
        </p:spPr>
      </p:sp>
      <p:sp>
        <p:nvSpPr>
          <p:cNvPr name="Freeform 3" id="3"/>
          <p:cNvSpPr/>
          <p:nvPr/>
        </p:nvSpPr>
        <p:spPr>
          <a:xfrm flipH="false" flipV="false" rot="0">
            <a:off x="15614161" y="7616646"/>
            <a:ext cx="2197589" cy="2197589"/>
          </a:xfrm>
          <a:custGeom>
            <a:avLst/>
            <a:gdLst/>
            <a:ahLst/>
            <a:cxnLst/>
            <a:rect r="r" b="b" t="t" l="l"/>
            <a:pathLst>
              <a:path h="2197589" w="2197589">
                <a:moveTo>
                  <a:pt x="0" y="0"/>
                </a:moveTo>
                <a:lnTo>
                  <a:pt x="2197589" y="0"/>
                </a:lnTo>
                <a:lnTo>
                  <a:pt x="2197589" y="2197588"/>
                </a:lnTo>
                <a:lnTo>
                  <a:pt x="0" y="2197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525894" y="3076130"/>
            <a:ext cx="11465314" cy="2823235"/>
          </a:xfrm>
          <a:prstGeom prst="rect">
            <a:avLst/>
          </a:prstGeom>
        </p:spPr>
        <p:txBody>
          <a:bodyPr anchor="t" rtlCol="false" tIns="0" lIns="0" bIns="0" rIns="0">
            <a:spAutoFit/>
          </a:bodyPr>
          <a:lstStyle/>
          <a:p>
            <a:pPr algn="l">
              <a:lnSpc>
                <a:spcPts val="21839"/>
              </a:lnSpc>
              <a:spcBef>
                <a:spcPct val="0"/>
              </a:spcBef>
            </a:pPr>
            <a:r>
              <a:rPr lang="en-US" sz="15600" b="true">
                <a:solidFill>
                  <a:srgbClr val="FFFFFF"/>
                </a:solidFill>
                <a:latin typeface="Poppins Semi-Bold"/>
                <a:ea typeface="Poppins Semi-Bold"/>
                <a:cs typeface="Poppins Semi-Bold"/>
                <a:sym typeface="Poppins Semi-Bold"/>
              </a:rPr>
              <a:t>Thank You</a:t>
            </a:r>
          </a:p>
        </p:txBody>
      </p:sp>
      <p:sp>
        <p:nvSpPr>
          <p:cNvPr name="TextBox 5" id="5"/>
          <p:cNvSpPr txBox="true"/>
          <p:nvPr/>
        </p:nvSpPr>
        <p:spPr>
          <a:xfrm rot="0">
            <a:off x="1635583" y="6115227"/>
            <a:ext cx="14670143" cy="915035"/>
          </a:xfrm>
          <a:prstGeom prst="rect">
            <a:avLst/>
          </a:prstGeom>
        </p:spPr>
        <p:txBody>
          <a:bodyPr anchor="t" rtlCol="false" tIns="0" lIns="0" bIns="0" rIns="0">
            <a:spAutoFit/>
          </a:bodyPr>
          <a:lstStyle/>
          <a:p>
            <a:pPr algn="l">
              <a:lnSpc>
                <a:spcPts val="3639"/>
              </a:lnSpc>
            </a:pPr>
            <a:r>
              <a:rPr lang="en-US" sz="2599">
                <a:solidFill>
                  <a:srgbClr val="FFFFFF"/>
                </a:solidFill>
                <a:latin typeface="Poppins"/>
                <a:ea typeface="Poppins"/>
                <a:cs typeface="Poppins"/>
                <a:sym typeface="Poppins"/>
              </a:rPr>
              <a:t>Thank you for your attention! We look forward to collaborating. </a:t>
            </a:r>
          </a:p>
          <a:p>
            <a:pPr algn="l">
              <a:lnSpc>
                <a:spcPts val="3639"/>
              </a:lnSpc>
              <a:spcBef>
                <a:spcPct val="0"/>
              </a:spcBef>
            </a:pPr>
            <a:r>
              <a:rPr lang="en-US" sz="2599">
                <a:solidFill>
                  <a:srgbClr val="FFFFFF"/>
                </a:solidFill>
                <a:latin typeface="Poppins"/>
                <a:ea typeface="Poppins"/>
                <a:cs typeface="Poppins"/>
                <a:sym typeface="Poppins"/>
              </a:rPr>
              <a:t>Please feel free to reach out if you have any questions or recommendations.</a:t>
            </a:r>
          </a:p>
        </p:txBody>
      </p:sp>
      <p:sp>
        <p:nvSpPr>
          <p:cNvPr name="TextBox 6" id="6"/>
          <p:cNvSpPr txBox="true"/>
          <p:nvPr/>
        </p:nvSpPr>
        <p:spPr>
          <a:xfrm rot="0">
            <a:off x="1635583" y="8275552"/>
            <a:ext cx="4646325" cy="1118235"/>
          </a:xfrm>
          <a:prstGeom prst="rect">
            <a:avLst/>
          </a:prstGeom>
        </p:spPr>
        <p:txBody>
          <a:bodyPr anchor="t" rtlCol="false" tIns="0" lIns="0" bIns="0" rIns="0">
            <a:spAutoFit/>
          </a:bodyPr>
          <a:lstStyle/>
          <a:p>
            <a:pPr algn="l">
              <a:lnSpc>
                <a:spcPts val="2940"/>
              </a:lnSpc>
            </a:pPr>
            <a:r>
              <a:rPr lang="en-US" sz="2100" b="true">
                <a:solidFill>
                  <a:srgbClr val="FFFFFF"/>
                </a:solidFill>
                <a:latin typeface="Poppins Semi-Bold"/>
                <a:ea typeface="Poppins Semi-Bold"/>
                <a:cs typeface="Poppins Semi-Bold"/>
                <a:sym typeface="Poppins Semi-Bold"/>
              </a:rPr>
              <a:t>Bhima Fairul Rifqi</a:t>
            </a:r>
          </a:p>
          <a:p>
            <a:pPr algn="l">
              <a:lnSpc>
                <a:spcPts val="2940"/>
              </a:lnSpc>
            </a:pPr>
            <a:r>
              <a:rPr lang="en-US" sz="2100" b="true">
                <a:solidFill>
                  <a:srgbClr val="FFFFFF"/>
                </a:solidFill>
                <a:latin typeface="Poppins Semi-Bold"/>
                <a:ea typeface="Poppins Semi-Bold"/>
                <a:cs typeface="Poppins Semi-Bold"/>
                <a:sym typeface="Poppins Semi-Bold"/>
              </a:rPr>
              <a:t>fairulrifqi962@gmail.com</a:t>
            </a:r>
          </a:p>
          <a:p>
            <a:pPr algn="l">
              <a:lnSpc>
                <a:spcPts val="2940"/>
              </a:lnSpc>
            </a:pPr>
            <a:r>
              <a:rPr lang="en-US" sz="2100" b="true">
                <a:solidFill>
                  <a:srgbClr val="FFFFFF"/>
                </a:solidFill>
                <a:latin typeface="Poppins Semi-Bold"/>
                <a:ea typeface="Poppins Semi-Bold"/>
                <a:cs typeface="Poppins Semi-Bold"/>
                <a:sym typeface="Poppins Semi-Bold"/>
              </a:rPr>
              <a:t>linkedin.com/in/fairulrifqi962</a:t>
            </a:r>
          </a:p>
        </p:txBody>
      </p:sp>
      <p:sp>
        <p:nvSpPr>
          <p:cNvPr name="AutoShape 7" id="7"/>
          <p:cNvSpPr/>
          <p:nvPr/>
        </p:nvSpPr>
        <p:spPr>
          <a:xfrm>
            <a:off x="6262858" y="1102042"/>
            <a:ext cx="9031836"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22002" y="804809"/>
            <a:ext cx="528014" cy="546457"/>
          </a:xfrm>
          <a:custGeom>
            <a:avLst/>
            <a:gdLst/>
            <a:ahLst/>
            <a:cxnLst/>
            <a:rect r="r" b="b" t="t" l="l"/>
            <a:pathLst>
              <a:path h="546457" w="528014">
                <a:moveTo>
                  <a:pt x="0" y="0"/>
                </a:moveTo>
                <a:lnTo>
                  <a:pt x="528014" y="0"/>
                </a:lnTo>
                <a:lnTo>
                  <a:pt x="528014" y="546457"/>
                </a:lnTo>
                <a:lnTo>
                  <a:pt x="0" y="546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381590" y="559001"/>
            <a:ext cx="3166893" cy="943208"/>
          </a:xfrm>
          <a:prstGeom prst="rect">
            <a:avLst/>
          </a:prstGeom>
        </p:spPr>
        <p:txBody>
          <a:bodyPr anchor="t" rtlCol="false" tIns="0" lIns="0" bIns="0" rIns="0">
            <a:spAutoFit/>
          </a:bodyPr>
          <a:lstStyle/>
          <a:p>
            <a:pPr algn="l">
              <a:lnSpc>
                <a:spcPts val="7366"/>
              </a:lnSpc>
              <a:spcBef>
                <a:spcPct val="0"/>
              </a:spcBef>
            </a:pPr>
            <a:r>
              <a:rPr lang="en-US" sz="5261">
                <a:solidFill>
                  <a:srgbClr val="FFFFFF"/>
                </a:solidFill>
                <a:latin typeface="Poppins"/>
                <a:ea typeface="Poppins"/>
                <a:cs typeface="Poppins"/>
                <a:sym typeface="Poppins"/>
              </a:rPr>
              <a:t>Portfolio</a:t>
            </a:r>
          </a:p>
        </p:txBody>
      </p:sp>
      <p:sp>
        <p:nvSpPr>
          <p:cNvPr name="TextBox 11" id="11"/>
          <p:cNvSpPr txBox="true"/>
          <p:nvPr/>
        </p:nvSpPr>
        <p:spPr>
          <a:xfrm rot="0">
            <a:off x="10395533" y="8275405"/>
            <a:ext cx="6642750" cy="1118382"/>
          </a:xfrm>
          <a:prstGeom prst="rect">
            <a:avLst/>
          </a:prstGeom>
        </p:spPr>
        <p:txBody>
          <a:bodyPr anchor="t" rtlCol="false" tIns="0" lIns="0" bIns="0" rIns="0">
            <a:spAutoFit/>
          </a:bodyPr>
          <a:lstStyle/>
          <a:p>
            <a:pPr algn="l">
              <a:lnSpc>
                <a:spcPts val="2940"/>
              </a:lnSpc>
            </a:pPr>
            <a:r>
              <a:rPr lang="en-US" sz="2100" b="true">
                <a:solidFill>
                  <a:srgbClr val="FFFFFF"/>
                </a:solidFill>
                <a:latin typeface="Poppins Semi-Bold"/>
                <a:ea typeface="Poppins Semi-Bold"/>
                <a:cs typeface="Poppins Semi-Bold"/>
                <a:sym typeface="Poppins Semi-Bold"/>
              </a:rPr>
              <a:t>Hendri Agustono h1091221058@student.untan.ac.id linkedin.com/in/hendri-agustono</a:t>
            </a:r>
          </a:p>
        </p:txBody>
      </p:sp>
      <p:grpSp>
        <p:nvGrpSpPr>
          <p:cNvPr name="Group 12" id="12"/>
          <p:cNvGrpSpPr/>
          <p:nvPr/>
        </p:nvGrpSpPr>
        <p:grpSpPr>
          <a:xfrm rot="0">
            <a:off x="1525894" y="1846006"/>
            <a:ext cx="3441309" cy="274821"/>
            <a:chOff x="0" y="0"/>
            <a:chExt cx="2348564" cy="187555"/>
          </a:xfrm>
        </p:grpSpPr>
        <p:sp>
          <p:nvSpPr>
            <p:cNvPr name="Freeform 13" id="13"/>
            <p:cNvSpPr/>
            <p:nvPr/>
          </p:nvSpPr>
          <p:spPr>
            <a:xfrm flipH="false" flipV="false" rot="0">
              <a:off x="0" y="0"/>
              <a:ext cx="2348564" cy="187555"/>
            </a:xfrm>
            <a:custGeom>
              <a:avLst/>
              <a:gdLst/>
              <a:ahLst/>
              <a:cxnLst/>
              <a:rect r="r" b="b" t="t" l="l"/>
              <a:pathLst>
                <a:path h="187555" w="2348564">
                  <a:moveTo>
                    <a:pt x="93778" y="0"/>
                  </a:moveTo>
                  <a:lnTo>
                    <a:pt x="2254786" y="0"/>
                  </a:lnTo>
                  <a:cubicBezTo>
                    <a:pt x="2306578" y="0"/>
                    <a:pt x="2348564" y="41986"/>
                    <a:pt x="2348564" y="93778"/>
                  </a:cubicBezTo>
                  <a:lnTo>
                    <a:pt x="2348564" y="93778"/>
                  </a:lnTo>
                  <a:cubicBezTo>
                    <a:pt x="2348564" y="118649"/>
                    <a:pt x="2338684" y="142502"/>
                    <a:pt x="2321097" y="160088"/>
                  </a:cubicBezTo>
                  <a:cubicBezTo>
                    <a:pt x="2303511" y="177675"/>
                    <a:pt x="2279658" y="187555"/>
                    <a:pt x="2254786" y="187555"/>
                  </a:cubicBezTo>
                  <a:lnTo>
                    <a:pt x="93778" y="187555"/>
                  </a:lnTo>
                  <a:cubicBezTo>
                    <a:pt x="41986" y="187555"/>
                    <a:pt x="0" y="145570"/>
                    <a:pt x="0" y="93778"/>
                  </a:cubicBezTo>
                  <a:lnTo>
                    <a:pt x="0" y="93778"/>
                  </a:lnTo>
                  <a:cubicBezTo>
                    <a:pt x="0" y="41986"/>
                    <a:pt x="41986" y="0"/>
                    <a:pt x="93778" y="0"/>
                  </a:cubicBezTo>
                  <a:close/>
                </a:path>
              </a:pathLst>
            </a:custGeom>
            <a:solidFill>
              <a:srgbClr val="000000">
                <a:alpha val="0"/>
              </a:srgbClr>
            </a:solidFill>
            <a:ln w="19050" cap="rnd">
              <a:solidFill>
                <a:srgbClr val="FFFFFF"/>
              </a:solidFill>
              <a:prstDash val="solid"/>
              <a:round/>
            </a:ln>
          </p:spPr>
        </p:sp>
        <p:sp>
          <p:nvSpPr>
            <p:cNvPr name="TextBox 14" id="14"/>
            <p:cNvSpPr txBox="true"/>
            <p:nvPr/>
          </p:nvSpPr>
          <p:spPr>
            <a:xfrm>
              <a:off x="0" y="-38100"/>
              <a:ext cx="2348564" cy="225655"/>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1525894" y="2070765"/>
            <a:ext cx="3566532" cy="567210"/>
          </a:xfrm>
          <a:prstGeom prst="rect">
            <a:avLst/>
          </a:prstGeom>
        </p:spPr>
        <p:txBody>
          <a:bodyPr anchor="t" rtlCol="false" tIns="0" lIns="0" bIns="0" rIns="0">
            <a:spAutoFit/>
          </a:bodyPr>
          <a:lstStyle/>
          <a:p>
            <a:pPr algn="l">
              <a:lnSpc>
                <a:spcPts val="4426"/>
              </a:lnSpc>
              <a:spcBef>
                <a:spcPct val="0"/>
              </a:spcBef>
            </a:pPr>
            <a:r>
              <a:rPr lang="en-US" sz="3161" b="true">
                <a:solidFill>
                  <a:srgbClr val="FFFFFF"/>
                </a:solidFill>
                <a:latin typeface="Poppins Semi-Bold"/>
                <a:ea typeface="Poppins Semi-Bold"/>
                <a:cs typeface="Poppins Semi-Bold"/>
                <a:sym typeface="Poppins Semi-Bold"/>
              </a:rPr>
              <a:t>NBA TEAM LOGOS</a:t>
            </a:r>
          </a:p>
        </p:txBody>
      </p:sp>
      <p:sp>
        <p:nvSpPr>
          <p:cNvPr name="TextBox 16" id="16"/>
          <p:cNvSpPr txBox="true"/>
          <p:nvPr/>
        </p:nvSpPr>
        <p:spPr>
          <a:xfrm rot="0">
            <a:off x="1680547" y="1868459"/>
            <a:ext cx="3151288" cy="201352"/>
          </a:xfrm>
          <a:prstGeom prst="rect">
            <a:avLst/>
          </a:prstGeom>
        </p:spPr>
        <p:txBody>
          <a:bodyPr anchor="t" rtlCol="false" tIns="0" lIns="0" bIns="0" rIns="0">
            <a:spAutoFit/>
          </a:bodyPr>
          <a:lstStyle/>
          <a:p>
            <a:pPr algn="l">
              <a:lnSpc>
                <a:spcPts val="1620"/>
              </a:lnSpc>
              <a:spcBef>
                <a:spcPct val="0"/>
              </a:spcBef>
            </a:pPr>
            <a:r>
              <a:rPr lang="en-US" sz="1157">
                <a:solidFill>
                  <a:srgbClr val="FFFFFF"/>
                </a:solidFill>
                <a:latin typeface="Poppins"/>
                <a:ea typeface="Poppins"/>
                <a:cs typeface="Poppins"/>
                <a:sym typeface="Poppins"/>
              </a:rPr>
              <a:t>IMAGE CLASSIFICATION USING CNN + VGG19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64926" y="4050701"/>
            <a:ext cx="7151687" cy="737090"/>
            <a:chOff x="0" y="0"/>
            <a:chExt cx="1864751" cy="192191"/>
          </a:xfrm>
        </p:grpSpPr>
        <p:sp>
          <p:nvSpPr>
            <p:cNvPr name="Freeform 3" id="3"/>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4" id="4"/>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1563850" y="4050701"/>
            <a:ext cx="737090" cy="737090"/>
            <a:chOff x="0" y="0"/>
            <a:chExt cx="192191" cy="192191"/>
          </a:xfrm>
        </p:grpSpPr>
        <p:sp>
          <p:nvSpPr>
            <p:cNvPr name="Freeform 6" id="6"/>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7" id="7"/>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664926" y="5095668"/>
            <a:ext cx="7151687" cy="737090"/>
            <a:chOff x="0" y="0"/>
            <a:chExt cx="1864751" cy="192191"/>
          </a:xfrm>
        </p:grpSpPr>
        <p:sp>
          <p:nvSpPr>
            <p:cNvPr name="Freeform 9" id="9"/>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10" id="10"/>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563850" y="5095668"/>
            <a:ext cx="737090" cy="737090"/>
            <a:chOff x="0" y="0"/>
            <a:chExt cx="192191" cy="192191"/>
          </a:xfrm>
        </p:grpSpPr>
        <p:sp>
          <p:nvSpPr>
            <p:cNvPr name="Freeform 12" id="12"/>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13" id="13"/>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14" id="14"/>
          <p:cNvGrpSpPr/>
          <p:nvPr/>
        </p:nvGrpSpPr>
        <p:grpSpPr>
          <a:xfrm rot="0">
            <a:off x="1664926" y="6140634"/>
            <a:ext cx="7151687" cy="737090"/>
            <a:chOff x="0" y="0"/>
            <a:chExt cx="1864751" cy="192191"/>
          </a:xfrm>
        </p:grpSpPr>
        <p:sp>
          <p:nvSpPr>
            <p:cNvPr name="Freeform 15" id="15"/>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16" id="16"/>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1563850" y="6140634"/>
            <a:ext cx="737090" cy="737090"/>
            <a:chOff x="0" y="0"/>
            <a:chExt cx="192191" cy="192191"/>
          </a:xfrm>
        </p:grpSpPr>
        <p:sp>
          <p:nvSpPr>
            <p:cNvPr name="Freeform 18" id="18"/>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19" id="19"/>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20" id="20"/>
          <p:cNvGrpSpPr/>
          <p:nvPr/>
        </p:nvGrpSpPr>
        <p:grpSpPr>
          <a:xfrm rot="0">
            <a:off x="1664926" y="7185601"/>
            <a:ext cx="7151687" cy="737090"/>
            <a:chOff x="0" y="0"/>
            <a:chExt cx="1864751" cy="192191"/>
          </a:xfrm>
        </p:grpSpPr>
        <p:sp>
          <p:nvSpPr>
            <p:cNvPr name="Freeform 21" id="21"/>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22" id="22"/>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1563850" y="7185601"/>
            <a:ext cx="737090" cy="737090"/>
            <a:chOff x="0" y="0"/>
            <a:chExt cx="192191" cy="192191"/>
          </a:xfrm>
        </p:grpSpPr>
        <p:sp>
          <p:nvSpPr>
            <p:cNvPr name="Freeform 24" id="24"/>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25" id="25"/>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26" id="26"/>
          <p:cNvGrpSpPr/>
          <p:nvPr/>
        </p:nvGrpSpPr>
        <p:grpSpPr>
          <a:xfrm rot="0">
            <a:off x="9573945" y="4050701"/>
            <a:ext cx="7151687" cy="737090"/>
            <a:chOff x="0" y="0"/>
            <a:chExt cx="1864751" cy="192191"/>
          </a:xfrm>
        </p:grpSpPr>
        <p:sp>
          <p:nvSpPr>
            <p:cNvPr name="Freeform 27" id="27"/>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28" id="28"/>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9472869" y="4050701"/>
            <a:ext cx="737090" cy="737090"/>
            <a:chOff x="0" y="0"/>
            <a:chExt cx="192191" cy="192191"/>
          </a:xfrm>
        </p:grpSpPr>
        <p:sp>
          <p:nvSpPr>
            <p:cNvPr name="Freeform 30" id="30"/>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31" id="31"/>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9573945" y="5095668"/>
            <a:ext cx="7151687" cy="737090"/>
            <a:chOff x="0" y="0"/>
            <a:chExt cx="1864751" cy="192191"/>
          </a:xfrm>
        </p:grpSpPr>
        <p:sp>
          <p:nvSpPr>
            <p:cNvPr name="Freeform 33" id="33"/>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34" id="34"/>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35" id="35"/>
          <p:cNvGrpSpPr/>
          <p:nvPr/>
        </p:nvGrpSpPr>
        <p:grpSpPr>
          <a:xfrm rot="0">
            <a:off x="9472869" y="5095668"/>
            <a:ext cx="737090" cy="737090"/>
            <a:chOff x="0" y="0"/>
            <a:chExt cx="192191" cy="192191"/>
          </a:xfrm>
        </p:grpSpPr>
        <p:sp>
          <p:nvSpPr>
            <p:cNvPr name="Freeform 36" id="36"/>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37" id="37"/>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38" id="38"/>
          <p:cNvGrpSpPr/>
          <p:nvPr/>
        </p:nvGrpSpPr>
        <p:grpSpPr>
          <a:xfrm rot="0">
            <a:off x="9573945" y="6140634"/>
            <a:ext cx="7151687" cy="737090"/>
            <a:chOff x="0" y="0"/>
            <a:chExt cx="1864751" cy="192191"/>
          </a:xfrm>
        </p:grpSpPr>
        <p:sp>
          <p:nvSpPr>
            <p:cNvPr name="Freeform 39" id="39"/>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40" id="40"/>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41" id="41"/>
          <p:cNvGrpSpPr/>
          <p:nvPr/>
        </p:nvGrpSpPr>
        <p:grpSpPr>
          <a:xfrm rot="0">
            <a:off x="9472869" y="6140634"/>
            <a:ext cx="737090" cy="737090"/>
            <a:chOff x="0" y="0"/>
            <a:chExt cx="192191" cy="192191"/>
          </a:xfrm>
        </p:grpSpPr>
        <p:sp>
          <p:nvSpPr>
            <p:cNvPr name="Freeform 42" id="42"/>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43" id="43"/>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grpSp>
        <p:nvGrpSpPr>
          <p:cNvPr name="Group 44" id="44"/>
          <p:cNvGrpSpPr/>
          <p:nvPr/>
        </p:nvGrpSpPr>
        <p:grpSpPr>
          <a:xfrm rot="0">
            <a:off x="1664926" y="8220946"/>
            <a:ext cx="7151687" cy="737090"/>
            <a:chOff x="0" y="0"/>
            <a:chExt cx="1864751" cy="192191"/>
          </a:xfrm>
        </p:grpSpPr>
        <p:sp>
          <p:nvSpPr>
            <p:cNvPr name="Freeform 45" id="45"/>
            <p:cNvSpPr/>
            <p:nvPr/>
          </p:nvSpPr>
          <p:spPr>
            <a:xfrm flipH="false" flipV="false" rot="0">
              <a:off x="0" y="0"/>
              <a:ext cx="1864751" cy="192191"/>
            </a:xfrm>
            <a:custGeom>
              <a:avLst/>
              <a:gdLst/>
              <a:ahLst/>
              <a:cxnLst/>
              <a:rect r="r" b="b" t="t" l="l"/>
              <a:pathLst>
                <a:path h="192191" w="1864751">
                  <a:moveTo>
                    <a:pt x="23816" y="0"/>
                  </a:moveTo>
                  <a:lnTo>
                    <a:pt x="1840936" y="0"/>
                  </a:lnTo>
                  <a:cubicBezTo>
                    <a:pt x="1847252" y="0"/>
                    <a:pt x="1853310" y="2509"/>
                    <a:pt x="1857776" y="6975"/>
                  </a:cubicBezTo>
                  <a:cubicBezTo>
                    <a:pt x="1862242" y="11442"/>
                    <a:pt x="1864751" y="17499"/>
                    <a:pt x="1864751" y="23816"/>
                  </a:cubicBezTo>
                  <a:lnTo>
                    <a:pt x="1864751" y="168375"/>
                  </a:lnTo>
                  <a:cubicBezTo>
                    <a:pt x="1864751" y="174692"/>
                    <a:pt x="1862242" y="180749"/>
                    <a:pt x="1857776" y="185216"/>
                  </a:cubicBezTo>
                  <a:cubicBezTo>
                    <a:pt x="1853310" y="189682"/>
                    <a:pt x="1847252" y="192191"/>
                    <a:pt x="1840936" y="192191"/>
                  </a:cubicBezTo>
                  <a:lnTo>
                    <a:pt x="23816" y="192191"/>
                  </a:lnTo>
                  <a:cubicBezTo>
                    <a:pt x="10663" y="192191"/>
                    <a:pt x="0" y="181528"/>
                    <a:pt x="0" y="168375"/>
                  </a:cubicBezTo>
                  <a:lnTo>
                    <a:pt x="0" y="23816"/>
                  </a:lnTo>
                  <a:cubicBezTo>
                    <a:pt x="0" y="17499"/>
                    <a:pt x="2509" y="11442"/>
                    <a:pt x="6975" y="6975"/>
                  </a:cubicBezTo>
                  <a:cubicBezTo>
                    <a:pt x="11442" y="2509"/>
                    <a:pt x="17499" y="0"/>
                    <a:pt x="23816" y="0"/>
                  </a:cubicBezTo>
                  <a:close/>
                </a:path>
              </a:pathLst>
            </a:custGeom>
            <a:solidFill>
              <a:srgbClr val="F5F5F5"/>
            </a:solidFill>
          </p:spPr>
        </p:sp>
        <p:sp>
          <p:nvSpPr>
            <p:cNvPr name="TextBox 46" id="46"/>
            <p:cNvSpPr txBox="true"/>
            <p:nvPr/>
          </p:nvSpPr>
          <p:spPr>
            <a:xfrm>
              <a:off x="0" y="-66675"/>
              <a:ext cx="1864751" cy="258866"/>
            </a:xfrm>
            <a:prstGeom prst="rect">
              <a:avLst/>
            </a:prstGeom>
          </p:spPr>
          <p:txBody>
            <a:bodyPr anchor="ctr" rtlCol="false" tIns="50800" lIns="50800" bIns="50800" rIns="50800"/>
            <a:lstStyle/>
            <a:p>
              <a:pPr algn="ctr">
                <a:lnSpc>
                  <a:spcPts val="3079"/>
                </a:lnSpc>
              </a:pPr>
            </a:p>
          </p:txBody>
        </p:sp>
      </p:grpSp>
      <p:grpSp>
        <p:nvGrpSpPr>
          <p:cNvPr name="Group 47" id="47"/>
          <p:cNvGrpSpPr/>
          <p:nvPr/>
        </p:nvGrpSpPr>
        <p:grpSpPr>
          <a:xfrm rot="0">
            <a:off x="1563850" y="8220946"/>
            <a:ext cx="737090" cy="737090"/>
            <a:chOff x="0" y="0"/>
            <a:chExt cx="192191" cy="192191"/>
          </a:xfrm>
        </p:grpSpPr>
        <p:sp>
          <p:nvSpPr>
            <p:cNvPr name="Freeform 48" id="48"/>
            <p:cNvSpPr/>
            <p:nvPr/>
          </p:nvSpPr>
          <p:spPr>
            <a:xfrm flipH="false" flipV="false" rot="0">
              <a:off x="0" y="0"/>
              <a:ext cx="192191" cy="192191"/>
            </a:xfrm>
            <a:custGeom>
              <a:avLst/>
              <a:gdLst/>
              <a:ahLst/>
              <a:cxnLst/>
              <a:rect r="r" b="b" t="t" l="l"/>
              <a:pathLst>
                <a:path h="192191" w="192191">
                  <a:moveTo>
                    <a:pt x="96096" y="0"/>
                  </a:moveTo>
                  <a:lnTo>
                    <a:pt x="96096" y="0"/>
                  </a:lnTo>
                  <a:cubicBezTo>
                    <a:pt x="121582" y="0"/>
                    <a:pt x="146024" y="10124"/>
                    <a:pt x="164045" y="28146"/>
                  </a:cubicBezTo>
                  <a:cubicBezTo>
                    <a:pt x="182067" y="46167"/>
                    <a:pt x="192191" y="70609"/>
                    <a:pt x="192191" y="96096"/>
                  </a:cubicBezTo>
                  <a:lnTo>
                    <a:pt x="192191" y="96096"/>
                  </a:lnTo>
                  <a:cubicBezTo>
                    <a:pt x="192191" y="121582"/>
                    <a:pt x="182067" y="146024"/>
                    <a:pt x="164045" y="164045"/>
                  </a:cubicBezTo>
                  <a:cubicBezTo>
                    <a:pt x="146024" y="182067"/>
                    <a:pt x="121582" y="192191"/>
                    <a:pt x="96096" y="192191"/>
                  </a:cubicBezTo>
                  <a:lnTo>
                    <a:pt x="96096" y="192191"/>
                  </a:lnTo>
                  <a:cubicBezTo>
                    <a:pt x="70609" y="192191"/>
                    <a:pt x="46167" y="182067"/>
                    <a:pt x="28146" y="164045"/>
                  </a:cubicBezTo>
                  <a:cubicBezTo>
                    <a:pt x="10124" y="146024"/>
                    <a:pt x="0" y="121582"/>
                    <a:pt x="0" y="96096"/>
                  </a:cubicBezTo>
                  <a:lnTo>
                    <a:pt x="0" y="96096"/>
                  </a:lnTo>
                  <a:cubicBezTo>
                    <a:pt x="0" y="70609"/>
                    <a:pt x="10124" y="46167"/>
                    <a:pt x="28146" y="28146"/>
                  </a:cubicBezTo>
                  <a:cubicBezTo>
                    <a:pt x="46167" y="10124"/>
                    <a:pt x="70609" y="0"/>
                    <a:pt x="96096" y="0"/>
                  </a:cubicBezTo>
                  <a:close/>
                </a:path>
              </a:pathLst>
            </a:custGeom>
            <a:solidFill>
              <a:srgbClr val="7B29E8"/>
            </a:solidFill>
          </p:spPr>
        </p:sp>
        <p:sp>
          <p:nvSpPr>
            <p:cNvPr name="TextBox 49" id="49"/>
            <p:cNvSpPr txBox="true"/>
            <p:nvPr/>
          </p:nvSpPr>
          <p:spPr>
            <a:xfrm>
              <a:off x="0" y="-66675"/>
              <a:ext cx="192191" cy="258866"/>
            </a:xfrm>
            <a:prstGeom prst="rect">
              <a:avLst/>
            </a:prstGeom>
          </p:spPr>
          <p:txBody>
            <a:bodyPr anchor="ctr" rtlCol="false" tIns="50800" lIns="50800" bIns="50800" rIns="50800"/>
            <a:lstStyle/>
            <a:p>
              <a:pPr algn="ctr">
                <a:lnSpc>
                  <a:spcPts val="3079"/>
                </a:lnSpc>
              </a:pPr>
            </a:p>
          </p:txBody>
        </p:sp>
      </p:grpSp>
      <p:sp>
        <p:nvSpPr>
          <p:cNvPr name="AutoShape 50" id="50"/>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51" id="51"/>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2" id="52"/>
          <p:cNvSpPr/>
          <p:nvPr/>
        </p:nvSpPr>
        <p:spPr>
          <a:xfrm flipH="false" flipV="false" rot="-5400000">
            <a:off x="16055303" y="2982785"/>
            <a:ext cx="942466" cy="398192"/>
          </a:xfrm>
          <a:custGeom>
            <a:avLst/>
            <a:gdLst/>
            <a:ahLst/>
            <a:cxnLst/>
            <a:rect r="r" b="b" t="t" l="l"/>
            <a:pathLst>
              <a:path h="398192" w="942466">
                <a:moveTo>
                  <a:pt x="0" y="0"/>
                </a:moveTo>
                <a:lnTo>
                  <a:pt x="942467" y="0"/>
                </a:lnTo>
                <a:lnTo>
                  <a:pt x="942467" y="398192"/>
                </a:lnTo>
                <a:lnTo>
                  <a:pt x="0" y="398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3" id="53"/>
          <p:cNvSpPr/>
          <p:nvPr/>
        </p:nvSpPr>
        <p:spPr>
          <a:xfrm flipH="false" flipV="false" rot="0">
            <a:off x="8640649" y="3181881"/>
            <a:ext cx="917582" cy="219073"/>
          </a:xfrm>
          <a:custGeom>
            <a:avLst/>
            <a:gdLst/>
            <a:ahLst/>
            <a:cxnLst/>
            <a:rect r="r" b="b" t="t" l="l"/>
            <a:pathLst>
              <a:path h="219073" w="917582">
                <a:moveTo>
                  <a:pt x="0" y="0"/>
                </a:moveTo>
                <a:lnTo>
                  <a:pt x="917582" y="0"/>
                </a:lnTo>
                <a:lnTo>
                  <a:pt x="917582" y="219073"/>
                </a:lnTo>
                <a:lnTo>
                  <a:pt x="0" y="219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4" id="54"/>
          <p:cNvSpPr/>
          <p:nvPr/>
        </p:nvSpPr>
        <p:spPr>
          <a:xfrm flipH="false" flipV="false" rot="0">
            <a:off x="8032189" y="6197997"/>
            <a:ext cx="582126" cy="622365"/>
          </a:xfrm>
          <a:custGeom>
            <a:avLst/>
            <a:gdLst/>
            <a:ahLst/>
            <a:cxnLst/>
            <a:rect r="r" b="b" t="t" l="l"/>
            <a:pathLst>
              <a:path h="622365" w="582126">
                <a:moveTo>
                  <a:pt x="0" y="0"/>
                </a:moveTo>
                <a:lnTo>
                  <a:pt x="582126" y="0"/>
                </a:lnTo>
                <a:lnTo>
                  <a:pt x="582126" y="622365"/>
                </a:lnTo>
                <a:lnTo>
                  <a:pt x="0" y="622365"/>
                </a:lnTo>
                <a:lnTo>
                  <a:pt x="0" y="0"/>
                </a:lnTo>
                <a:close/>
              </a:path>
            </a:pathLst>
          </a:custGeom>
          <a:blipFill>
            <a:blip r:embed="rId8"/>
            <a:stretch>
              <a:fillRect l="0" t="0" r="0" b="0"/>
            </a:stretch>
          </a:blipFill>
        </p:spPr>
      </p:sp>
      <p:sp>
        <p:nvSpPr>
          <p:cNvPr name="Freeform 55" id="55"/>
          <p:cNvSpPr/>
          <p:nvPr/>
        </p:nvSpPr>
        <p:spPr>
          <a:xfrm flipH="false" flipV="false" rot="0">
            <a:off x="7993448" y="5134396"/>
            <a:ext cx="659608" cy="659608"/>
          </a:xfrm>
          <a:custGeom>
            <a:avLst/>
            <a:gdLst/>
            <a:ahLst/>
            <a:cxnLst/>
            <a:rect r="r" b="b" t="t" l="l"/>
            <a:pathLst>
              <a:path h="659608" w="659608">
                <a:moveTo>
                  <a:pt x="0" y="0"/>
                </a:moveTo>
                <a:lnTo>
                  <a:pt x="659608" y="0"/>
                </a:lnTo>
                <a:lnTo>
                  <a:pt x="659608" y="659608"/>
                </a:lnTo>
                <a:lnTo>
                  <a:pt x="0" y="659608"/>
                </a:lnTo>
                <a:lnTo>
                  <a:pt x="0" y="0"/>
                </a:lnTo>
                <a:close/>
              </a:path>
            </a:pathLst>
          </a:custGeom>
          <a:blipFill>
            <a:blip r:embed="rId9"/>
            <a:stretch>
              <a:fillRect l="0" t="0" r="0" b="0"/>
            </a:stretch>
          </a:blipFill>
        </p:spPr>
      </p:sp>
      <p:sp>
        <p:nvSpPr>
          <p:cNvPr name="Freeform 56" id="56"/>
          <p:cNvSpPr/>
          <p:nvPr/>
        </p:nvSpPr>
        <p:spPr>
          <a:xfrm flipH="false" flipV="false" rot="0">
            <a:off x="8019903" y="4091950"/>
            <a:ext cx="606698" cy="654567"/>
          </a:xfrm>
          <a:custGeom>
            <a:avLst/>
            <a:gdLst/>
            <a:ahLst/>
            <a:cxnLst/>
            <a:rect r="r" b="b" t="t" l="l"/>
            <a:pathLst>
              <a:path h="654567" w="606698">
                <a:moveTo>
                  <a:pt x="0" y="0"/>
                </a:moveTo>
                <a:lnTo>
                  <a:pt x="606698" y="0"/>
                </a:lnTo>
                <a:lnTo>
                  <a:pt x="606698" y="654567"/>
                </a:lnTo>
                <a:lnTo>
                  <a:pt x="0" y="654567"/>
                </a:lnTo>
                <a:lnTo>
                  <a:pt x="0" y="0"/>
                </a:lnTo>
                <a:close/>
              </a:path>
            </a:pathLst>
          </a:custGeom>
          <a:blipFill>
            <a:blip r:embed="rId10"/>
            <a:stretch>
              <a:fillRect l="-30806" t="-3751" r="-32282" b="-47410"/>
            </a:stretch>
          </a:blipFill>
        </p:spPr>
      </p:sp>
      <p:sp>
        <p:nvSpPr>
          <p:cNvPr name="Freeform 57" id="57"/>
          <p:cNvSpPr/>
          <p:nvPr/>
        </p:nvSpPr>
        <p:spPr>
          <a:xfrm flipH="false" flipV="false" rot="0">
            <a:off x="7766636" y="7314812"/>
            <a:ext cx="886420" cy="478667"/>
          </a:xfrm>
          <a:custGeom>
            <a:avLst/>
            <a:gdLst/>
            <a:ahLst/>
            <a:cxnLst/>
            <a:rect r="r" b="b" t="t" l="l"/>
            <a:pathLst>
              <a:path h="478667" w="886420">
                <a:moveTo>
                  <a:pt x="0" y="0"/>
                </a:moveTo>
                <a:lnTo>
                  <a:pt x="886420" y="0"/>
                </a:lnTo>
                <a:lnTo>
                  <a:pt x="886420" y="478668"/>
                </a:lnTo>
                <a:lnTo>
                  <a:pt x="0" y="478668"/>
                </a:lnTo>
                <a:lnTo>
                  <a:pt x="0" y="0"/>
                </a:lnTo>
                <a:close/>
              </a:path>
            </a:pathLst>
          </a:custGeom>
          <a:blipFill>
            <a:blip r:embed="rId11"/>
            <a:stretch>
              <a:fillRect l="0" t="0" r="0" b="0"/>
            </a:stretch>
          </a:blipFill>
        </p:spPr>
      </p:sp>
      <p:sp>
        <p:nvSpPr>
          <p:cNvPr name="Freeform 58" id="58"/>
          <p:cNvSpPr/>
          <p:nvPr/>
        </p:nvSpPr>
        <p:spPr>
          <a:xfrm flipH="false" flipV="false" rot="0">
            <a:off x="7993448" y="8284860"/>
            <a:ext cx="609263" cy="609263"/>
          </a:xfrm>
          <a:custGeom>
            <a:avLst/>
            <a:gdLst/>
            <a:ahLst/>
            <a:cxnLst/>
            <a:rect r="r" b="b" t="t" l="l"/>
            <a:pathLst>
              <a:path h="609263" w="609263">
                <a:moveTo>
                  <a:pt x="0" y="0"/>
                </a:moveTo>
                <a:lnTo>
                  <a:pt x="609263" y="0"/>
                </a:lnTo>
                <a:lnTo>
                  <a:pt x="609263" y="609263"/>
                </a:lnTo>
                <a:lnTo>
                  <a:pt x="0" y="609263"/>
                </a:lnTo>
                <a:lnTo>
                  <a:pt x="0" y="0"/>
                </a:lnTo>
                <a:close/>
              </a:path>
            </a:pathLst>
          </a:custGeom>
          <a:blipFill>
            <a:blip r:embed="rId12"/>
            <a:stretch>
              <a:fillRect l="0" t="0" r="0" b="0"/>
            </a:stretch>
          </a:blipFill>
        </p:spPr>
      </p:sp>
      <p:sp>
        <p:nvSpPr>
          <p:cNvPr name="Freeform 59" id="59"/>
          <p:cNvSpPr/>
          <p:nvPr/>
        </p:nvSpPr>
        <p:spPr>
          <a:xfrm flipH="false" flipV="false" rot="0">
            <a:off x="15845161" y="4050701"/>
            <a:ext cx="681376" cy="686871"/>
          </a:xfrm>
          <a:custGeom>
            <a:avLst/>
            <a:gdLst/>
            <a:ahLst/>
            <a:cxnLst/>
            <a:rect r="r" b="b" t="t" l="l"/>
            <a:pathLst>
              <a:path h="686871" w="681376">
                <a:moveTo>
                  <a:pt x="0" y="0"/>
                </a:moveTo>
                <a:lnTo>
                  <a:pt x="681375" y="0"/>
                </a:lnTo>
                <a:lnTo>
                  <a:pt x="681375" y="686871"/>
                </a:lnTo>
                <a:lnTo>
                  <a:pt x="0" y="686871"/>
                </a:lnTo>
                <a:lnTo>
                  <a:pt x="0" y="0"/>
                </a:lnTo>
                <a:close/>
              </a:path>
            </a:pathLst>
          </a:custGeom>
          <a:blipFill>
            <a:blip r:embed="rId13"/>
            <a:stretch>
              <a:fillRect l="0" t="0" r="0" b="0"/>
            </a:stretch>
          </a:blipFill>
        </p:spPr>
      </p:sp>
      <p:sp>
        <p:nvSpPr>
          <p:cNvPr name="Freeform 60" id="60"/>
          <p:cNvSpPr/>
          <p:nvPr/>
        </p:nvSpPr>
        <p:spPr>
          <a:xfrm flipH="false" flipV="false" rot="0">
            <a:off x="15845161" y="6165809"/>
            <a:ext cx="745251" cy="686740"/>
          </a:xfrm>
          <a:custGeom>
            <a:avLst/>
            <a:gdLst/>
            <a:ahLst/>
            <a:cxnLst/>
            <a:rect r="r" b="b" t="t" l="l"/>
            <a:pathLst>
              <a:path h="686740" w="745251">
                <a:moveTo>
                  <a:pt x="0" y="0"/>
                </a:moveTo>
                <a:lnTo>
                  <a:pt x="745251" y="0"/>
                </a:lnTo>
                <a:lnTo>
                  <a:pt x="745251" y="686740"/>
                </a:lnTo>
                <a:lnTo>
                  <a:pt x="0" y="686740"/>
                </a:lnTo>
                <a:lnTo>
                  <a:pt x="0" y="0"/>
                </a:lnTo>
                <a:close/>
              </a:path>
            </a:pathLst>
          </a:custGeom>
          <a:blipFill>
            <a:blip r:embed="rId14"/>
            <a:stretch>
              <a:fillRect l="0" t="0" r="0" b="0"/>
            </a:stretch>
          </a:blipFill>
        </p:spPr>
      </p:sp>
      <p:sp>
        <p:nvSpPr>
          <p:cNvPr name="Freeform 61" id="61"/>
          <p:cNvSpPr/>
          <p:nvPr/>
        </p:nvSpPr>
        <p:spPr>
          <a:xfrm flipH="false" flipV="false" rot="0">
            <a:off x="15887122" y="5154590"/>
            <a:ext cx="639414" cy="639414"/>
          </a:xfrm>
          <a:custGeom>
            <a:avLst/>
            <a:gdLst/>
            <a:ahLst/>
            <a:cxnLst/>
            <a:rect r="r" b="b" t="t" l="l"/>
            <a:pathLst>
              <a:path h="639414" w="639414">
                <a:moveTo>
                  <a:pt x="0" y="0"/>
                </a:moveTo>
                <a:lnTo>
                  <a:pt x="639414" y="0"/>
                </a:lnTo>
                <a:lnTo>
                  <a:pt x="639414" y="639414"/>
                </a:lnTo>
                <a:lnTo>
                  <a:pt x="0" y="639414"/>
                </a:lnTo>
                <a:lnTo>
                  <a:pt x="0" y="0"/>
                </a:lnTo>
                <a:close/>
              </a:path>
            </a:pathLst>
          </a:custGeom>
          <a:blipFill>
            <a:blip r:embed="rId15"/>
            <a:stretch>
              <a:fillRect l="0" t="0" r="0" b="0"/>
            </a:stretch>
          </a:blipFill>
        </p:spPr>
      </p:sp>
      <p:sp>
        <p:nvSpPr>
          <p:cNvPr name="Freeform 62" id="62"/>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3" id="63"/>
          <p:cNvSpPr/>
          <p:nvPr/>
        </p:nvSpPr>
        <p:spPr>
          <a:xfrm flipH="false" flipV="false" rot="0">
            <a:off x="14494523" y="7125120"/>
            <a:ext cx="3665834" cy="3665834"/>
          </a:xfrm>
          <a:custGeom>
            <a:avLst/>
            <a:gdLst/>
            <a:ahLst/>
            <a:cxnLst/>
            <a:rect r="r" b="b" t="t" l="l"/>
            <a:pathLst>
              <a:path h="3665834" w="3665834">
                <a:moveTo>
                  <a:pt x="0" y="0"/>
                </a:moveTo>
                <a:lnTo>
                  <a:pt x="3665834" y="0"/>
                </a:lnTo>
                <a:lnTo>
                  <a:pt x="3665834" y="3665834"/>
                </a:lnTo>
                <a:lnTo>
                  <a:pt x="0" y="3665834"/>
                </a:lnTo>
                <a:lnTo>
                  <a:pt x="0" y="0"/>
                </a:lnTo>
                <a:close/>
              </a:path>
            </a:pathLst>
          </a:custGeom>
          <a:blipFill>
            <a:blip r:embed="rId18"/>
            <a:stretch>
              <a:fillRect l="0" t="0" r="0" b="0"/>
            </a:stretch>
          </a:blipFill>
        </p:spPr>
      </p:sp>
      <p:sp>
        <p:nvSpPr>
          <p:cNvPr name="TextBox 64" id="64"/>
          <p:cNvSpPr txBox="true"/>
          <p:nvPr/>
        </p:nvSpPr>
        <p:spPr>
          <a:xfrm rot="0">
            <a:off x="2701011" y="4201423"/>
            <a:ext cx="2051950"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numpy</a:t>
            </a:r>
          </a:p>
        </p:txBody>
      </p:sp>
      <p:sp>
        <p:nvSpPr>
          <p:cNvPr name="TextBox 65" id="65"/>
          <p:cNvSpPr txBox="true"/>
          <p:nvPr/>
        </p:nvSpPr>
        <p:spPr>
          <a:xfrm rot="0">
            <a:off x="4796738" y="2135928"/>
            <a:ext cx="8605405" cy="967105"/>
          </a:xfrm>
          <a:prstGeom prst="rect">
            <a:avLst/>
          </a:prstGeom>
        </p:spPr>
        <p:txBody>
          <a:bodyPr anchor="t" rtlCol="false" tIns="0" lIns="0" bIns="0" rIns="0">
            <a:spAutoFit/>
          </a:bodyPr>
          <a:lstStyle/>
          <a:p>
            <a:pPr algn="ctr">
              <a:lnSpc>
                <a:spcPts val="7039"/>
              </a:lnSpc>
            </a:pPr>
            <a:r>
              <a:rPr lang="en-US" sz="6399" b="true">
                <a:solidFill>
                  <a:srgbClr val="000000"/>
                </a:solidFill>
                <a:latin typeface="Poppins Semi-Bold"/>
                <a:ea typeface="Poppins Semi-Bold"/>
                <a:cs typeface="Poppins Semi-Bold"/>
                <a:sym typeface="Poppins Semi-Bold"/>
              </a:rPr>
              <a:t>Library Used</a:t>
            </a:r>
          </a:p>
        </p:txBody>
      </p:sp>
      <p:sp>
        <p:nvSpPr>
          <p:cNvPr name="TextBox 66" id="66"/>
          <p:cNvSpPr txBox="true"/>
          <p:nvPr/>
        </p:nvSpPr>
        <p:spPr>
          <a:xfrm rot="0">
            <a:off x="1837950" y="4155017"/>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1</a:t>
            </a:r>
          </a:p>
        </p:txBody>
      </p:sp>
      <p:sp>
        <p:nvSpPr>
          <p:cNvPr name="TextBox 67" id="67"/>
          <p:cNvSpPr txBox="true"/>
          <p:nvPr/>
        </p:nvSpPr>
        <p:spPr>
          <a:xfrm rot="0">
            <a:off x="2701011" y="5246390"/>
            <a:ext cx="2051950"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pandas</a:t>
            </a:r>
          </a:p>
        </p:txBody>
      </p:sp>
      <p:sp>
        <p:nvSpPr>
          <p:cNvPr name="TextBox 68" id="68"/>
          <p:cNvSpPr txBox="true"/>
          <p:nvPr/>
        </p:nvSpPr>
        <p:spPr>
          <a:xfrm rot="0">
            <a:off x="1837950" y="5199984"/>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2</a:t>
            </a:r>
          </a:p>
        </p:txBody>
      </p:sp>
      <p:sp>
        <p:nvSpPr>
          <p:cNvPr name="TextBox 69" id="69"/>
          <p:cNvSpPr txBox="true"/>
          <p:nvPr/>
        </p:nvSpPr>
        <p:spPr>
          <a:xfrm rot="0">
            <a:off x="2701011" y="6291356"/>
            <a:ext cx="3335464" cy="37854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tensorflow</a:t>
            </a:r>
          </a:p>
        </p:txBody>
      </p:sp>
      <p:sp>
        <p:nvSpPr>
          <p:cNvPr name="TextBox 70" id="70"/>
          <p:cNvSpPr txBox="true"/>
          <p:nvPr/>
        </p:nvSpPr>
        <p:spPr>
          <a:xfrm rot="0">
            <a:off x="1837950" y="6244950"/>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3</a:t>
            </a:r>
          </a:p>
        </p:txBody>
      </p:sp>
      <p:sp>
        <p:nvSpPr>
          <p:cNvPr name="TextBox 71" id="71"/>
          <p:cNvSpPr txBox="true"/>
          <p:nvPr/>
        </p:nvSpPr>
        <p:spPr>
          <a:xfrm rot="0">
            <a:off x="2701011" y="7336323"/>
            <a:ext cx="2051950"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sklearn</a:t>
            </a:r>
          </a:p>
        </p:txBody>
      </p:sp>
      <p:sp>
        <p:nvSpPr>
          <p:cNvPr name="TextBox 72" id="72"/>
          <p:cNvSpPr txBox="true"/>
          <p:nvPr/>
        </p:nvSpPr>
        <p:spPr>
          <a:xfrm rot="0">
            <a:off x="1837950" y="7289917"/>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4</a:t>
            </a:r>
          </a:p>
        </p:txBody>
      </p:sp>
      <p:sp>
        <p:nvSpPr>
          <p:cNvPr name="TextBox 73" id="73"/>
          <p:cNvSpPr txBox="true"/>
          <p:nvPr/>
        </p:nvSpPr>
        <p:spPr>
          <a:xfrm rot="0">
            <a:off x="10610030" y="4201423"/>
            <a:ext cx="3860673"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pillow</a:t>
            </a:r>
          </a:p>
        </p:txBody>
      </p:sp>
      <p:sp>
        <p:nvSpPr>
          <p:cNvPr name="TextBox 74" id="74"/>
          <p:cNvSpPr txBox="true"/>
          <p:nvPr/>
        </p:nvSpPr>
        <p:spPr>
          <a:xfrm rot="0">
            <a:off x="9746969" y="4155017"/>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6</a:t>
            </a:r>
          </a:p>
        </p:txBody>
      </p:sp>
      <p:sp>
        <p:nvSpPr>
          <p:cNvPr name="TextBox 75" id="75"/>
          <p:cNvSpPr txBox="true"/>
          <p:nvPr/>
        </p:nvSpPr>
        <p:spPr>
          <a:xfrm rot="0">
            <a:off x="10610030" y="5246390"/>
            <a:ext cx="3498928"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pathlib</a:t>
            </a:r>
          </a:p>
        </p:txBody>
      </p:sp>
      <p:sp>
        <p:nvSpPr>
          <p:cNvPr name="TextBox 76" id="76"/>
          <p:cNvSpPr txBox="true"/>
          <p:nvPr/>
        </p:nvSpPr>
        <p:spPr>
          <a:xfrm rot="0">
            <a:off x="9752194" y="5199984"/>
            <a:ext cx="178442"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7</a:t>
            </a:r>
          </a:p>
        </p:txBody>
      </p:sp>
      <p:sp>
        <p:nvSpPr>
          <p:cNvPr name="TextBox 77" id="77"/>
          <p:cNvSpPr txBox="true"/>
          <p:nvPr/>
        </p:nvSpPr>
        <p:spPr>
          <a:xfrm rot="0">
            <a:off x="10610030" y="6291356"/>
            <a:ext cx="3498928"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os</a:t>
            </a:r>
          </a:p>
        </p:txBody>
      </p:sp>
      <p:sp>
        <p:nvSpPr>
          <p:cNvPr name="TextBox 78" id="78"/>
          <p:cNvSpPr txBox="true"/>
          <p:nvPr/>
        </p:nvSpPr>
        <p:spPr>
          <a:xfrm rot="0">
            <a:off x="9746969" y="6244950"/>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8</a:t>
            </a:r>
          </a:p>
        </p:txBody>
      </p:sp>
      <p:sp>
        <p:nvSpPr>
          <p:cNvPr name="TextBox 79" id="79"/>
          <p:cNvSpPr txBox="true"/>
          <p:nvPr/>
        </p:nvSpPr>
        <p:spPr>
          <a:xfrm rot="0">
            <a:off x="2701011" y="8371669"/>
            <a:ext cx="3561847" cy="378496"/>
          </a:xfrm>
          <a:prstGeom prst="rect">
            <a:avLst/>
          </a:prstGeom>
        </p:spPr>
        <p:txBody>
          <a:bodyPr anchor="t" rtlCol="false" tIns="0" lIns="0" bIns="0" rIns="0">
            <a:spAutoFit/>
          </a:bodyPr>
          <a:lstStyle/>
          <a:p>
            <a:pPr algn="l">
              <a:lnSpc>
                <a:spcPts val="2969"/>
              </a:lnSpc>
            </a:pPr>
            <a:r>
              <a:rPr lang="en-US" sz="2121">
                <a:solidFill>
                  <a:srgbClr val="0D0D0D"/>
                </a:solidFill>
                <a:latin typeface="Poppins"/>
                <a:ea typeface="Poppins"/>
                <a:cs typeface="Poppins"/>
                <a:sym typeface="Poppins"/>
              </a:rPr>
              <a:t>matplotlib</a:t>
            </a:r>
          </a:p>
        </p:txBody>
      </p:sp>
      <p:sp>
        <p:nvSpPr>
          <p:cNvPr name="TextBox 80" id="80"/>
          <p:cNvSpPr txBox="true"/>
          <p:nvPr/>
        </p:nvSpPr>
        <p:spPr>
          <a:xfrm rot="0">
            <a:off x="1837950" y="8325263"/>
            <a:ext cx="188890" cy="461783"/>
          </a:xfrm>
          <a:prstGeom prst="rect">
            <a:avLst/>
          </a:prstGeom>
        </p:spPr>
        <p:txBody>
          <a:bodyPr anchor="t" rtlCol="false" tIns="0" lIns="0" bIns="0" rIns="0">
            <a:spAutoFit/>
          </a:bodyPr>
          <a:lstStyle/>
          <a:p>
            <a:pPr algn="ctr">
              <a:lnSpc>
                <a:spcPts val="3676"/>
              </a:lnSpc>
            </a:pPr>
            <a:r>
              <a:rPr lang="en-US" b="true" sz="2626">
                <a:solidFill>
                  <a:srgbClr val="FFFFFF"/>
                </a:solidFill>
                <a:latin typeface="Poppins Bold"/>
                <a:ea typeface="Poppins Bold"/>
                <a:cs typeface="Poppins Bold"/>
                <a:sym typeface="Poppins Bold"/>
              </a:rPr>
              <a:t>5</a:t>
            </a:r>
          </a:p>
        </p:txBody>
      </p:sp>
      <p:sp>
        <p:nvSpPr>
          <p:cNvPr name="TextBox 81" id="8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3190722" y="7335222"/>
            <a:ext cx="4597542" cy="4114800"/>
          </a:xfrm>
          <a:custGeom>
            <a:avLst/>
            <a:gdLst/>
            <a:ahLst/>
            <a:cxnLst/>
            <a:rect r="r" b="b" t="t" l="l"/>
            <a:pathLst>
              <a:path h="4114800" w="4597542">
                <a:moveTo>
                  <a:pt x="0" y="0"/>
                </a:moveTo>
                <a:lnTo>
                  <a:pt x="4597542" y="0"/>
                </a:lnTo>
                <a:lnTo>
                  <a:pt x="459754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23201" y="8160824"/>
            <a:ext cx="885745" cy="885745"/>
            <a:chOff x="0" y="0"/>
            <a:chExt cx="1180993" cy="1180993"/>
          </a:xfrm>
        </p:grpSpPr>
        <p:grpSp>
          <p:nvGrpSpPr>
            <p:cNvPr name="Group 6" id="6"/>
            <p:cNvGrpSpPr/>
            <p:nvPr/>
          </p:nvGrpSpPr>
          <p:grpSpPr>
            <a:xfrm rot="0">
              <a:off x="0" y="0"/>
              <a:ext cx="1180993" cy="118099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240FF">
                      <a:alpha val="100000"/>
                    </a:srgbClr>
                  </a:gs>
                  <a:gs pos="100000">
                    <a:srgbClr val="5200BF">
                      <a:alpha val="100000"/>
                    </a:srgbClr>
                  </a:gs>
                </a:gsLst>
                <a:lin ang="540000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Freeform 9" id="9"/>
            <p:cNvSpPr/>
            <p:nvPr/>
          </p:nvSpPr>
          <p:spPr>
            <a:xfrm flipH="false" flipV="false" rot="0">
              <a:off x="166725" y="168266"/>
              <a:ext cx="847544" cy="844462"/>
            </a:xfrm>
            <a:custGeom>
              <a:avLst/>
              <a:gdLst/>
              <a:ahLst/>
              <a:cxnLst/>
              <a:rect r="r" b="b" t="t" l="l"/>
              <a:pathLst>
                <a:path h="844462" w="847544">
                  <a:moveTo>
                    <a:pt x="0" y="0"/>
                  </a:moveTo>
                  <a:lnTo>
                    <a:pt x="847543" y="0"/>
                  </a:lnTo>
                  <a:lnTo>
                    <a:pt x="847543" y="844461"/>
                  </a:lnTo>
                  <a:lnTo>
                    <a:pt x="0" y="844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0" id="10"/>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493371" y="3207119"/>
            <a:ext cx="11301259" cy="3524362"/>
          </a:xfrm>
          <a:custGeom>
            <a:avLst/>
            <a:gdLst/>
            <a:ahLst/>
            <a:cxnLst/>
            <a:rect r="r" b="b" t="t" l="l"/>
            <a:pathLst>
              <a:path h="3524362" w="11301259">
                <a:moveTo>
                  <a:pt x="0" y="0"/>
                </a:moveTo>
                <a:lnTo>
                  <a:pt x="11301258" y="0"/>
                </a:lnTo>
                <a:lnTo>
                  <a:pt x="11301258" y="3524362"/>
                </a:lnTo>
                <a:lnTo>
                  <a:pt x="0" y="3524362"/>
                </a:lnTo>
                <a:lnTo>
                  <a:pt x="0" y="0"/>
                </a:lnTo>
                <a:close/>
              </a:path>
            </a:pathLst>
          </a:custGeom>
          <a:blipFill>
            <a:blip r:embed="rId10"/>
            <a:stretch>
              <a:fillRect l="0" t="-43457" r="0" b="-36914"/>
            </a:stretch>
          </a:blipFill>
        </p:spPr>
      </p:sp>
      <p:sp>
        <p:nvSpPr>
          <p:cNvPr name="TextBox 12" id="12"/>
          <p:cNvSpPr txBox="true"/>
          <p:nvPr/>
        </p:nvSpPr>
        <p:spPr>
          <a:xfrm rot="0">
            <a:off x="2525326" y="8277300"/>
            <a:ext cx="5663931" cy="593518"/>
          </a:xfrm>
          <a:prstGeom prst="rect">
            <a:avLst/>
          </a:prstGeom>
        </p:spPr>
        <p:txBody>
          <a:bodyPr anchor="t" rtlCol="false" tIns="0" lIns="0" bIns="0" rIns="0">
            <a:spAutoFit/>
          </a:bodyPr>
          <a:lstStyle/>
          <a:p>
            <a:pPr algn="l">
              <a:lnSpc>
                <a:spcPts val="4637"/>
              </a:lnSpc>
              <a:spcBef>
                <a:spcPct val="0"/>
              </a:spcBef>
            </a:pPr>
            <a:r>
              <a:rPr lang="en-US" b="true" sz="3312">
                <a:solidFill>
                  <a:srgbClr val="000000"/>
                </a:solidFill>
                <a:latin typeface="Poppins Semi-Bold"/>
                <a:ea typeface="Poppins Semi-Bold"/>
                <a:cs typeface="Poppins Semi-Bold"/>
                <a:sym typeface="Poppins Semi-Bold"/>
              </a:rPr>
              <a:t> 30 NBA Teams</a:t>
            </a:r>
          </a:p>
        </p:txBody>
      </p:sp>
      <p:sp>
        <p:nvSpPr>
          <p:cNvPr name="TextBox 13" id="13"/>
          <p:cNvSpPr txBox="true"/>
          <p:nvPr/>
        </p:nvSpPr>
        <p:spPr>
          <a:xfrm rot="0">
            <a:off x="2652250" y="8970369"/>
            <a:ext cx="7615588"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We used multiple versions of the logo for each team, with each team having 20 images in its set.</a:t>
            </a:r>
          </a:p>
        </p:txBody>
      </p:sp>
      <p:sp>
        <p:nvSpPr>
          <p:cNvPr name="TextBox 14" id="14"/>
          <p:cNvSpPr txBox="true"/>
          <p:nvPr/>
        </p:nvSpPr>
        <p:spPr>
          <a:xfrm rot="0">
            <a:off x="1101770" y="1707669"/>
            <a:ext cx="4616268" cy="1159375"/>
          </a:xfrm>
          <a:prstGeom prst="rect">
            <a:avLst/>
          </a:prstGeom>
        </p:spPr>
        <p:txBody>
          <a:bodyPr anchor="t" rtlCol="false" tIns="0" lIns="0" bIns="0" rIns="0">
            <a:spAutoFit/>
          </a:bodyPr>
          <a:lstStyle/>
          <a:p>
            <a:pPr algn="l">
              <a:lnSpc>
                <a:spcPts val="8411"/>
              </a:lnSpc>
            </a:pPr>
            <a:r>
              <a:rPr lang="en-US" sz="7647" b="true">
                <a:solidFill>
                  <a:srgbClr val="0D0D0D"/>
                </a:solidFill>
                <a:latin typeface="Poppins Semi-Bold"/>
                <a:ea typeface="Poppins Semi-Bold"/>
                <a:cs typeface="Poppins Semi-Bold"/>
                <a:sym typeface="Poppins Semi-Bold"/>
              </a:rPr>
              <a:t>Dataset</a:t>
            </a:r>
          </a:p>
        </p:txBody>
      </p:sp>
      <p:sp>
        <p:nvSpPr>
          <p:cNvPr name="TextBox 15" id="15"/>
          <p:cNvSpPr txBox="true"/>
          <p:nvPr/>
        </p:nvSpPr>
        <p:spPr>
          <a:xfrm rot="0">
            <a:off x="11515614" y="8372550"/>
            <a:ext cx="6902853" cy="1091592"/>
          </a:xfrm>
          <a:prstGeom prst="rect">
            <a:avLst/>
          </a:prstGeom>
        </p:spPr>
        <p:txBody>
          <a:bodyPr anchor="t" rtlCol="false" tIns="0" lIns="0" bIns="0" rIns="0">
            <a:spAutoFit/>
          </a:bodyPr>
          <a:lstStyle/>
          <a:p>
            <a:pPr algn="l">
              <a:lnSpc>
                <a:spcPts val="7920"/>
              </a:lnSpc>
            </a:pPr>
            <a:r>
              <a:rPr lang="en-US" sz="7200" b="true">
                <a:solidFill>
                  <a:srgbClr val="004AAD"/>
                </a:solidFill>
                <a:latin typeface="Poppins Semi-Bold"/>
                <a:ea typeface="Poppins Semi-Bold"/>
                <a:cs typeface="Poppins Semi-Bold"/>
                <a:sym typeface="Poppins Semi-Bold"/>
              </a:rPr>
              <a:t>600 Images</a:t>
            </a:r>
          </a:p>
        </p:txBody>
      </p:sp>
      <p:sp>
        <p:nvSpPr>
          <p:cNvPr name="Freeform 16" id="16"/>
          <p:cNvSpPr/>
          <p:nvPr/>
        </p:nvSpPr>
        <p:spPr>
          <a:xfrm flipH="false" flipV="false" rot="0">
            <a:off x="7197005" y="6828531"/>
            <a:ext cx="3893990" cy="1446969"/>
          </a:xfrm>
          <a:custGeom>
            <a:avLst/>
            <a:gdLst/>
            <a:ahLst/>
            <a:cxnLst/>
            <a:rect r="r" b="b" t="t" l="l"/>
            <a:pathLst>
              <a:path h="1446969" w="3893990">
                <a:moveTo>
                  <a:pt x="0" y="0"/>
                </a:moveTo>
                <a:lnTo>
                  <a:pt x="3893990" y="0"/>
                </a:lnTo>
                <a:lnTo>
                  <a:pt x="3893990" y="1446969"/>
                </a:lnTo>
                <a:lnTo>
                  <a:pt x="0" y="1446969"/>
                </a:lnTo>
                <a:lnTo>
                  <a:pt x="0" y="0"/>
                </a:lnTo>
                <a:close/>
              </a:path>
            </a:pathLst>
          </a:custGeom>
          <a:blipFill>
            <a:blip r:embed="rId10"/>
            <a:stretch>
              <a:fillRect l="0" t="-339329" r="-190223" b="0"/>
            </a:stretch>
          </a:blipFill>
        </p:spPr>
      </p:sp>
      <p:sp>
        <p:nvSpPr>
          <p:cNvPr name="TextBox 17" id="17"/>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280097" y="5442380"/>
            <a:ext cx="1014170" cy="0"/>
          </a:xfrm>
          <a:prstGeom prst="line">
            <a:avLst/>
          </a:prstGeom>
          <a:ln cap="flat" w="57150">
            <a:solidFill>
              <a:srgbClr val="7B29E8"/>
            </a:solidFill>
            <a:prstDash val="solid"/>
            <a:headEnd type="none" len="sm" w="sm"/>
            <a:tailEnd type="none" len="sm" w="sm"/>
          </a:ln>
        </p:spPr>
      </p:sp>
      <p:sp>
        <p:nvSpPr>
          <p:cNvPr name="Freeform 3" id="3"/>
          <p:cNvSpPr/>
          <p:nvPr/>
        </p:nvSpPr>
        <p:spPr>
          <a:xfrm flipH="false" flipV="false" rot="0">
            <a:off x="1336064" y="4286121"/>
            <a:ext cx="6839466" cy="5408878"/>
          </a:xfrm>
          <a:custGeom>
            <a:avLst/>
            <a:gdLst/>
            <a:ahLst/>
            <a:cxnLst/>
            <a:rect r="r" b="b" t="t" l="l"/>
            <a:pathLst>
              <a:path h="5408878" w="6839466">
                <a:moveTo>
                  <a:pt x="0" y="0"/>
                </a:moveTo>
                <a:lnTo>
                  <a:pt x="6839466" y="0"/>
                </a:lnTo>
                <a:lnTo>
                  <a:pt x="6839466" y="5408878"/>
                </a:lnTo>
                <a:lnTo>
                  <a:pt x="0" y="5408878"/>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5" id="5"/>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987530">
            <a:off x="16085888" y="831548"/>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68533" y="2063659"/>
            <a:ext cx="1333680" cy="1341953"/>
          </a:xfrm>
          <a:custGeom>
            <a:avLst/>
            <a:gdLst/>
            <a:ahLst/>
            <a:cxnLst/>
            <a:rect r="r" b="b" t="t" l="l"/>
            <a:pathLst>
              <a:path h="1341953" w="1333680">
                <a:moveTo>
                  <a:pt x="0" y="0"/>
                </a:moveTo>
                <a:lnTo>
                  <a:pt x="1333680" y="0"/>
                </a:lnTo>
                <a:lnTo>
                  <a:pt x="1333680" y="1341953"/>
                </a:lnTo>
                <a:lnTo>
                  <a:pt x="0" y="1341953"/>
                </a:lnTo>
                <a:lnTo>
                  <a:pt x="0" y="0"/>
                </a:lnTo>
                <a:close/>
              </a:path>
            </a:pathLst>
          </a:custGeom>
          <a:blipFill>
            <a:blip r:embed="rId8">
              <a:extLst>
                <a:ext uri="{96DAC541-7B7A-43D3-8B79-37D633B846F1}">
                  <asvg:svgBlip xmlns:asvg="http://schemas.microsoft.com/office/drawing/2016/SVG/main" r:embed="rId9"/>
                </a:ext>
              </a:extLst>
            </a:blip>
            <a:stretch>
              <a:fillRect l="-45226" t="-44330" r="0" b="0"/>
            </a:stretch>
          </a:blipFill>
        </p:spPr>
      </p:sp>
      <p:sp>
        <p:nvSpPr>
          <p:cNvPr name="Freeform 8" id="8"/>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092713" y="3900357"/>
            <a:ext cx="8712103" cy="5357943"/>
          </a:xfrm>
          <a:custGeom>
            <a:avLst/>
            <a:gdLst/>
            <a:ahLst/>
            <a:cxnLst/>
            <a:rect r="r" b="b" t="t" l="l"/>
            <a:pathLst>
              <a:path h="5357943" w="8712103">
                <a:moveTo>
                  <a:pt x="0" y="0"/>
                </a:moveTo>
                <a:lnTo>
                  <a:pt x="8712103" y="0"/>
                </a:lnTo>
                <a:lnTo>
                  <a:pt x="8712103" y="5357943"/>
                </a:lnTo>
                <a:lnTo>
                  <a:pt x="0" y="5357943"/>
                </a:lnTo>
                <a:lnTo>
                  <a:pt x="0" y="0"/>
                </a:lnTo>
                <a:close/>
              </a:path>
            </a:pathLst>
          </a:custGeom>
          <a:blipFill>
            <a:blip r:embed="rId12"/>
            <a:stretch>
              <a:fillRect l="0" t="0" r="0" b="0"/>
            </a:stretch>
          </a:blipFill>
          <a:ln cap="rnd">
            <a:noFill/>
            <a:prstDash val="solid"/>
            <a:round/>
          </a:ln>
        </p:spPr>
      </p:sp>
      <p:sp>
        <p:nvSpPr>
          <p:cNvPr name="TextBox 10" id="10"/>
          <p:cNvSpPr txBox="true"/>
          <p:nvPr/>
        </p:nvSpPr>
        <p:spPr>
          <a:xfrm rot="0">
            <a:off x="1902213" y="2125353"/>
            <a:ext cx="8192795" cy="1170940"/>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Path Setting</a:t>
            </a:r>
          </a:p>
        </p:txBody>
      </p:sp>
      <p:sp>
        <p:nvSpPr>
          <p:cNvPr name="TextBox 11" id="11"/>
          <p:cNvSpPr txBox="true"/>
          <p:nvPr/>
        </p:nvSpPr>
        <p:spPr>
          <a:xfrm rot="0">
            <a:off x="11511183" y="4917664"/>
            <a:ext cx="4731713" cy="3228341"/>
          </a:xfrm>
          <a:prstGeom prst="rect">
            <a:avLst/>
          </a:prstGeom>
        </p:spPr>
        <p:txBody>
          <a:bodyPr anchor="t" rtlCol="false" tIns="0" lIns="0" bIns="0" rIns="0">
            <a:spAutoFit/>
          </a:bodyPr>
          <a:lstStyle/>
          <a:p>
            <a:pPr algn="just">
              <a:lnSpc>
                <a:spcPts val="4339"/>
              </a:lnSpc>
            </a:pPr>
            <a:r>
              <a:rPr lang="en-US" sz="2799" spc="16">
                <a:solidFill>
                  <a:srgbClr val="000000"/>
                </a:solidFill>
                <a:latin typeface="DM Sans"/>
                <a:ea typeface="DM Sans"/>
                <a:cs typeface="DM Sans"/>
                <a:sym typeface="DM Sans"/>
              </a:rPr>
              <a:t>The code beside is intended to convert the directory of the logo images into a dataframe containing the location of the image files and its labels.</a:t>
            </a:r>
          </a:p>
        </p:txBody>
      </p:sp>
      <p:sp>
        <p:nvSpPr>
          <p:cNvPr name="TextBox 12" id="12"/>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987530">
            <a:off x="16085888" y="831548"/>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8533" y="2063659"/>
            <a:ext cx="1333680" cy="1341953"/>
          </a:xfrm>
          <a:custGeom>
            <a:avLst/>
            <a:gdLst/>
            <a:ahLst/>
            <a:cxnLst/>
            <a:rect r="r" b="b" t="t" l="l"/>
            <a:pathLst>
              <a:path h="1341953" w="1333680">
                <a:moveTo>
                  <a:pt x="0" y="0"/>
                </a:moveTo>
                <a:lnTo>
                  <a:pt x="1333680" y="0"/>
                </a:lnTo>
                <a:lnTo>
                  <a:pt x="1333680" y="1341953"/>
                </a:lnTo>
                <a:lnTo>
                  <a:pt x="0" y="1341953"/>
                </a:lnTo>
                <a:lnTo>
                  <a:pt x="0" y="0"/>
                </a:lnTo>
                <a:close/>
              </a:path>
            </a:pathLst>
          </a:custGeom>
          <a:blipFill>
            <a:blip r:embed="rId6">
              <a:extLst>
                <a:ext uri="{96DAC541-7B7A-43D3-8B79-37D633B846F1}">
                  <asvg:svgBlip xmlns:asvg="http://schemas.microsoft.com/office/drawing/2016/SVG/main" r:embed="rId7"/>
                </a:ext>
              </a:extLst>
            </a:blip>
            <a:stretch>
              <a:fillRect l="-45226" t="-44330" r="0" b="0"/>
            </a:stretch>
          </a:blipFill>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971467" y="4002424"/>
            <a:ext cx="6829813" cy="5314415"/>
          </a:xfrm>
          <a:custGeom>
            <a:avLst/>
            <a:gdLst/>
            <a:ahLst/>
            <a:cxnLst/>
            <a:rect r="r" b="b" t="t" l="l"/>
            <a:pathLst>
              <a:path h="5314415" w="6829813">
                <a:moveTo>
                  <a:pt x="0" y="0"/>
                </a:moveTo>
                <a:lnTo>
                  <a:pt x="6829813" y="0"/>
                </a:lnTo>
                <a:lnTo>
                  <a:pt x="6829813" y="5314415"/>
                </a:lnTo>
                <a:lnTo>
                  <a:pt x="0" y="5314415"/>
                </a:lnTo>
                <a:lnTo>
                  <a:pt x="0" y="0"/>
                </a:lnTo>
                <a:close/>
              </a:path>
            </a:pathLst>
          </a:custGeom>
          <a:blipFill>
            <a:blip r:embed="rId10"/>
            <a:stretch>
              <a:fillRect l="0" t="0" r="0" b="0"/>
            </a:stretch>
          </a:blipFill>
          <a:ln cap="rnd">
            <a:noFill/>
            <a:prstDash val="solid"/>
            <a:round/>
          </a:ln>
        </p:spPr>
      </p:sp>
      <p:sp>
        <p:nvSpPr>
          <p:cNvPr name="TextBox 8" id="8"/>
          <p:cNvSpPr txBox="true"/>
          <p:nvPr/>
        </p:nvSpPr>
        <p:spPr>
          <a:xfrm rot="0">
            <a:off x="1902213" y="2125353"/>
            <a:ext cx="8192795" cy="1170940"/>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Path Setting</a:t>
            </a:r>
          </a:p>
        </p:txBody>
      </p:sp>
      <p:sp>
        <p:nvSpPr>
          <p:cNvPr name="TextBox 9" id="9"/>
          <p:cNvSpPr txBox="true"/>
          <p:nvPr/>
        </p:nvSpPr>
        <p:spPr>
          <a:xfrm rot="0">
            <a:off x="10562982" y="5540849"/>
            <a:ext cx="4731713" cy="2142490"/>
          </a:xfrm>
          <a:prstGeom prst="rect">
            <a:avLst/>
          </a:prstGeom>
        </p:spPr>
        <p:txBody>
          <a:bodyPr anchor="t" rtlCol="false" tIns="0" lIns="0" bIns="0" rIns="0">
            <a:spAutoFit/>
          </a:bodyPr>
          <a:lstStyle/>
          <a:p>
            <a:pPr algn="just">
              <a:lnSpc>
                <a:spcPts val="4339"/>
              </a:lnSpc>
            </a:pPr>
            <a:r>
              <a:rPr lang="en-US" sz="2799" spc="16">
                <a:solidFill>
                  <a:srgbClr val="000000"/>
                </a:solidFill>
                <a:latin typeface="DM Sans"/>
                <a:ea typeface="DM Sans"/>
                <a:cs typeface="DM Sans"/>
                <a:sym typeface="DM Sans"/>
              </a:rPr>
              <a:t>The image beside is the  result of path setting, containing 600 images and 30 different labels. </a:t>
            </a:r>
          </a:p>
        </p:txBody>
      </p:sp>
      <p:sp>
        <p:nvSpPr>
          <p:cNvPr name="TextBox 10" id="10"/>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987530">
            <a:off x="16085888" y="831548"/>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8533" y="2063659"/>
            <a:ext cx="1333680" cy="1341953"/>
          </a:xfrm>
          <a:custGeom>
            <a:avLst/>
            <a:gdLst/>
            <a:ahLst/>
            <a:cxnLst/>
            <a:rect r="r" b="b" t="t" l="l"/>
            <a:pathLst>
              <a:path h="1341953" w="1333680">
                <a:moveTo>
                  <a:pt x="0" y="0"/>
                </a:moveTo>
                <a:lnTo>
                  <a:pt x="1333680" y="0"/>
                </a:lnTo>
                <a:lnTo>
                  <a:pt x="1333680" y="1341953"/>
                </a:lnTo>
                <a:lnTo>
                  <a:pt x="0" y="1341953"/>
                </a:lnTo>
                <a:lnTo>
                  <a:pt x="0" y="0"/>
                </a:lnTo>
                <a:close/>
              </a:path>
            </a:pathLst>
          </a:custGeom>
          <a:blipFill>
            <a:blip r:embed="rId6">
              <a:extLst>
                <a:ext uri="{96DAC541-7B7A-43D3-8B79-37D633B846F1}">
                  <asvg:svgBlip xmlns:asvg="http://schemas.microsoft.com/office/drawing/2016/SVG/main" r:embed="rId7"/>
                </a:ext>
              </a:extLst>
            </a:blip>
            <a:stretch>
              <a:fillRect l="-45226" t="-44330" r="0" b="0"/>
            </a:stretch>
          </a:blipFill>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302377" y="3020386"/>
            <a:ext cx="7683246" cy="908177"/>
          </a:xfrm>
          <a:custGeom>
            <a:avLst/>
            <a:gdLst/>
            <a:ahLst/>
            <a:cxnLst/>
            <a:rect r="r" b="b" t="t" l="l"/>
            <a:pathLst>
              <a:path h="908177" w="7683246">
                <a:moveTo>
                  <a:pt x="0" y="0"/>
                </a:moveTo>
                <a:lnTo>
                  <a:pt x="7683246" y="0"/>
                </a:lnTo>
                <a:lnTo>
                  <a:pt x="7683246" y="908177"/>
                </a:lnTo>
                <a:lnTo>
                  <a:pt x="0" y="908177"/>
                </a:lnTo>
                <a:lnTo>
                  <a:pt x="0" y="0"/>
                </a:lnTo>
                <a:close/>
              </a:path>
            </a:pathLst>
          </a:custGeom>
          <a:blipFill>
            <a:blip r:embed="rId10"/>
            <a:stretch>
              <a:fillRect l="0" t="0" r="0" b="-7771"/>
            </a:stretch>
          </a:blipFill>
          <a:ln cap="rnd">
            <a:noFill/>
            <a:prstDash val="solid"/>
            <a:round/>
          </a:ln>
        </p:spPr>
      </p:sp>
      <p:sp>
        <p:nvSpPr>
          <p:cNvPr name="Freeform 8" id="8"/>
          <p:cNvSpPr/>
          <p:nvPr/>
        </p:nvSpPr>
        <p:spPr>
          <a:xfrm flipH="false" flipV="false" rot="0">
            <a:off x="1718066" y="4298708"/>
            <a:ext cx="4075149" cy="5489548"/>
          </a:xfrm>
          <a:custGeom>
            <a:avLst/>
            <a:gdLst/>
            <a:ahLst/>
            <a:cxnLst/>
            <a:rect r="r" b="b" t="t" l="l"/>
            <a:pathLst>
              <a:path h="5489548" w="4075149">
                <a:moveTo>
                  <a:pt x="0" y="0"/>
                </a:moveTo>
                <a:lnTo>
                  <a:pt x="4075150" y="0"/>
                </a:lnTo>
                <a:lnTo>
                  <a:pt x="4075150" y="5489549"/>
                </a:lnTo>
                <a:lnTo>
                  <a:pt x="0" y="5489549"/>
                </a:lnTo>
                <a:lnTo>
                  <a:pt x="0" y="0"/>
                </a:lnTo>
                <a:close/>
              </a:path>
            </a:pathLst>
          </a:custGeom>
          <a:blipFill>
            <a:blip r:embed="rId11"/>
            <a:stretch>
              <a:fillRect l="0" t="0" r="0" b="0"/>
            </a:stretch>
          </a:blipFill>
          <a:ln cap="rnd">
            <a:noFill/>
            <a:prstDash val="solid"/>
            <a:round/>
          </a:ln>
        </p:spPr>
      </p:sp>
      <p:sp>
        <p:nvSpPr>
          <p:cNvPr name="Freeform 9" id="9"/>
          <p:cNvSpPr/>
          <p:nvPr/>
        </p:nvSpPr>
        <p:spPr>
          <a:xfrm flipH="false" flipV="false" rot="0">
            <a:off x="7129803" y="4298708"/>
            <a:ext cx="4117161" cy="5489548"/>
          </a:xfrm>
          <a:custGeom>
            <a:avLst/>
            <a:gdLst/>
            <a:ahLst/>
            <a:cxnLst/>
            <a:rect r="r" b="b" t="t" l="l"/>
            <a:pathLst>
              <a:path h="5489548" w="4117161">
                <a:moveTo>
                  <a:pt x="0" y="0"/>
                </a:moveTo>
                <a:lnTo>
                  <a:pt x="4117161" y="0"/>
                </a:lnTo>
                <a:lnTo>
                  <a:pt x="4117161" y="5489549"/>
                </a:lnTo>
                <a:lnTo>
                  <a:pt x="0" y="5489549"/>
                </a:lnTo>
                <a:lnTo>
                  <a:pt x="0" y="0"/>
                </a:lnTo>
                <a:close/>
              </a:path>
            </a:pathLst>
          </a:custGeom>
          <a:blipFill>
            <a:blip r:embed="rId12"/>
            <a:stretch>
              <a:fillRect l="0" t="0" r="0" b="0"/>
            </a:stretch>
          </a:blipFill>
          <a:ln cap="rnd">
            <a:noFill/>
            <a:prstDash val="solid"/>
            <a:round/>
          </a:ln>
        </p:spPr>
      </p:sp>
      <p:sp>
        <p:nvSpPr>
          <p:cNvPr name="Freeform 10" id="10"/>
          <p:cNvSpPr/>
          <p:nvPr/>
        </p:nvSpPr>
        <p:spPr>
          <a:xfrm flipH="false" flipV="false" rot="0">
            <a:off x="12525749" y="4280988"/>
            <a:ext cx="4044185" cy="5507269"/>
          </a:xfrm>
          <a:custGeom>
            <a:avLst/>
            <a:gdLst/>
            <a:ahLst/>
            <a:cxnLst/>
            <a:rect r="r" b="b" t="t" l="l"/>
            <a:pathLst>
              <a:path h="5507269" w="4044185">
                <a:moveTo>
                  <a:pt x="0" y="0"/>
                </a:moveTo>
                <a:lnTo>
                  <a:pt x="4044185" y="0"/>
                </a:lnTo>
                <a:lnTo>
                  <a:pt x="4044185" y="5507269"/>
                </a:lnTo>
                <a:lnTo>
                  <a:pt x="0" y="5507269"/>
                </a:lnTo>
                <a:lnTo>
                  <a:pt x="0" y="0"/>
                </a:lnTo>
                <a:close/>
              </a:path>
            </a:pathLst>
          </a:custGeom>
          <a:blipFill>
            <a:blip r:embed="rId13"/>
            <a:stretch>
              <a:fillRect l="0" t="0" r="0" b="0"/>
            </a:stretch>
          </a:blipFill>
          <a:ln cap="rnd">
            <a:noFill/>
            <a:prstDash val="solid"/>
            <a:round/>
          </a:ln>
        </p:spPr>
      </p:sp>
      <p:sp>
        <p:nvSpPr>
          <p:cNvPr name="TextBox 11" id="11"/>
          <p:cNvSpPr txBox="true"/>
          <p:nvPr/>
        </p:nvSpPr>
        <p:spPr>
          <a:xfrm rot="0">
            <a:off x="1902213" y="1497021"/>
            <a:ext cx="15357087" cy="1170940"/>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Labels and Its Number of Data</a:t>
            </a:r>
          </a:p>
        </p:txBody>
      </p:sp>
      <p:sp>
        <p:nvSpPr>
          <p:cNvPr name="TextBox 12" id="12"/>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3" id="3"/>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987530">
            <a:off x="16085888" y="831548"/>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8533" y="2063659"/>
            <a:ext cx="1333680" cy="1341953"/>
          </a:xfrm>
          <a:custGeom>
            <a:avLst/>
            <a:gdLst/>
            <a:ahLst/>
            <a:cxnLst/>
            <a:rect r="r" b="b" t="t" l="l"/>
            <a:pathLst>
              <a:path h="1341953" w="1333680">
                <a:moveTo>
                  <a:pt x="0" y="0"/>
                </a:moveTo>
                <a:lnTo>
                  <a:pt x="1333680" y="0"/>
                </a:lnTo>
                <a:lnTo>
                  <a:pt x="1333680" y="1341953"/>
                </a:lnTo>
                <a:lnTo>
                  <a:pt x="0" y="1341953"/>
                </a:lnTo>
                <a:lnTo>
                  <a:pt x="0" y="0"/>
                </a:lnTo>
                <a:close/>
              </a:path>
            </a:pathLst>
          </a:custGeom>
          <a:blipFill>
            <a:blip r:embed="rId6">
              <a:extLst>
                <a:ext uri="{96DAC541-7B7A-43D3-8B79-37D633B846F1}">
                  <asvg:svgBlip xmlns:asvg="http://schemas.microsoft.com/office/drawing/2016/SVG/main" r:embed="rId7"/>
                </a:ext>
              </a:extLst>
            </a:blip>
            <a:stretch>
              <a:fillRect l="-45226" t="-44330" r="0" b="0"/>
            </a:stretch>
          </a:blipFill>
        </p:spPr>
      </p:sp>
      <p:sp>
        <p:nvSpPr>
          <p:cNvPr name="Freeform 6" id="6"/>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814607" y="5221196"/>
            <a:ext cx="5896392" cy="3014698"/>
          </a:xfrm>
          <a:custGeom>
            <a:avLst/>
            <a:gdLst/>
            <a:ahLst/>
            <a:cxnLst/>
            <a:rect r="r" b="b" t="t" l="l"/>
            <a:pathLst>
              <a:path h="3014698" w="5896392">
                <a:moveTo>
                  <a:pt x="0" y="0"/>
                </a:moveTo>
                <a:lnTo>
                  <a:pt x="5896392" y="0"/>
                </a:lnTo>
                <a:lnTo>
                  <a:pt x="5896392" y="3014697"/>
                </a:lnTo>
                <a:lnTo>
                  <a:pt x="0" y="3014697"/>
                </a:lnTo>
                <a:lnTo>
                  <a:pt x="0" y="0"/>
                </a:lnTo>
                <a:close/>
              </a:path>
            </a:pathLst>
          </a:custGeom>
          <a:blipFill>
            <a:blip r:embed="rId10"/>
            <a:stretch>
              <a:fillRect l="0" t="0" r="-2558" b="0"/>
            </a:stretch>
          </a:blipFill>
          <a:ln cap="rnd">
            <a:noFill/>
            <a:prstDash val="solid"/>
            <a:round/>
          </a:ln>
        </p:spPr>
      </p:sp>
      <p:sp>
        <p:nvSpPr>
          <p:cNvPr name="TextBox 8" id="8"/>
          <p:cNvSpPr txBox="true"/>
          <p:nvPr/>
        </p:nvSpPr>
        <p:spPr>
          <a:xfrm rot="0">
            <a:off x="1729425" y="2516889"/>
            <a:ext cx="12729391" cy="1712864"/>
          </a:xfrm>
          <a:prstGeom prst="rect">
            <a:avLst/>
          </a:prstGeom>
        </p:spPr>
        <p:txBody>
          <a:bodyPr anchor="t" rtlCol="false" tIns="0" lIns="0" bIns="0" rIns="0">
            <a:spAutoFit/>
          </a:bodyPr>
          <a:lstStyle/>
          <a:p>
            <a:pPr algn="l">
              <a:lnSpc>
                <a:spcPts val="6516"/>
              </a:lnSpc>
            </a:pPr>
            <a:r>
              <a:rPr lang="en-US" sz="5666" b="true">
                <a:solidFill>
                  <a:srgbClr val="000000"/>
                </a:solidFill>
                <a:latin typeface="Poppins Bold"/>
                <a:ea typeface="Poppins Bold"/>
                <a:cs typeface="Poppins Bold"/>
                <a:sym typeface="Poppins Bold"/>
              </a:rPr>
              <a:t>Check Corrupted Images from Dataset</a:t>
            </a:r>
          </a:p>
        </p:txBody>
      </p:sp>
      <p:sp>
        <p:nvSpPr>
          <p:cNvPr name="TextBox 9" id="9"/>
          <p:cNvSpPr txBox="true"/>
          <p:nvPr/>
        </p:nvSpPr>
        <p:spPr>
          <a:xfrm rot="0">
            <a:off x="9524593" y="5599493"/>
            <a:ext cx="6488225" cy="1599565"/>
          </a:xfrm>
          <a:prstGeom prst="rect">
            <a:avLst/>
          </a:prstGeom>
        </p:spPr>
        <p:txBody>
          <a:bodyPr anchor="t" rtlCol="false" tIns="0" lIns="0" bIns="0" rIns="0">
            <a:spAutoFit/>
          </a:bodyPr>
          <a:lstStyle/>
          <a:p>
            <a:pPr algn="just">
              <a:lnSpc>
                <a:spcPts val="4339"/>
              </a:lnSpc>
            </a:pPr>
            <a:r>
              <a:rPr lang="en-US" sz="2799" spc="16">
                <a:solidFill>
                  <a:srgbClr val="000000"/>
                </a:solidFill>
                <a:latin typeface="DM Sans"/>
                <a:ea typeface="DM Sans"/>
                <a:cs typeface="DM Sans"/>
                <a:sym typeface="DM Sans"/>
              </a:rPr>
              <a:t>Checks if there is any images is corrupt or damaged and displays the file name when there is corrupt data.</a:t>
            </a:r>
          </a:p>
        </p:txBody>
      </p:sp>
      <p:sp>
        <p:nvSpPr>
          <p:cNvPr name="TextBox 10" id="10"/>
          <p:cNvSpPr txBox="true"/>
          <p:nvPr/>
        </p:nvSpPr>
        <p:spPr>
          <a:xfrm rot="0">
            <a:off x="9524593" y="7263057"/>
            <a:ext cx="6488225" cy="499290"/>
          </a:xfrm>
          <a:prstGeom prst="rect">
            <a:avLst/>
          </a:prstGeom>
        </p:spPr>
        <p:txBody>
          <a:bodyPr anchor="t" rtlCol="false" tIns="0" lIns="0" bIns="0" rIns="0">
            <a:spAutoFit/>
          </a:bodyPr>
          <a:lstStyle/>
          <a:p>
            <a:pPr algn="l">
              <a:lnSpc>
                <a:spcPts val="4250"/>
              </a:lnSpc>
            </a:pPr>
            <a:r>
              <a:rPr lang="en-US" sz="2742" spc="16">
                <a:solidFill>
                  <a:srgbClr val="00BF63"/>
                </a:solidFill>
                <a:latin typeface="DM Sans"/>
                <a:ea typeface="DM Sans"/>
                <a:cs typeface="DM Sans"/>
                <a:sym typeface="DM Sans"/>
              </a:rPr>
              <a:t>Result: No corrupt data</a:t>
            </a:r>
          </a:p>
        </p:txBody>
      </p:sp>
      <p:sp>
        <p:nvSpPr>
          <p:cNvPr name="TextBox 11" id="11"/>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442882" y="5677645"/>
            <a:ext cx="1666760" cy="0"/>
          </a:xfrm>
          <a:prstGeom prst="line">
            <a:avLst/>
          </a:prstGeom>
          <a:ln cap="flat" w="57150">
            <a:solidFill>
              <a:srgbClr val="7B29E8"/>
            </a:solidFill>
            <a:prstDash val="solid"/>
            <a:headEnd type="none" len="sm" w="sm"/>
            <a:tailEnd type="none" len="sm" w="sm"/>
          </a:ln>
        </p:spPr>
      </p:sp>
      <p:sp>
        <p:nvSpPr>
          <p:cNvPr name="AutoShape 3" id="3"/>
          <p:cNvSpPr/>
          <p:nvPr/>
        </p:nvSpPr>
        <p:spPr>
          <a:xfrm>
            <a:off x="6262858" y="1102042"/>
            <a:ext cx="9031836" cy="0"/>
          </a:xfrm>
          <a:prstGeom prst="line">
            <a:avLst/>
          </a:prstGeom>
          <a:ln cap="flat" w="28575">
            <a:solidFill>
              <a:srgbClr val="0D0D0D"/>
            </a:solidFill>
            <a:prstDash val="solid"/>
            <a:headEnd type="none" len="sm" w="sm"/>
            <a:tailEnd type="none" len="sm" w="sm"/>
          </a:ln>
        </p:spPr>
      </p:sp>
      <p:sp>
        <p:nvSpPr>
          <p:cNvPr name="Freeform 4" id="4"/>
          <p:cNvSpPr/>
          <p:nvPr/>
        </p:nvSpPr>
        <p:spPr>
          <a:xfrm flipH="false" flipV="false" rot="0">
            <a:off x="1673683" y="885209"/>
            <a:ext cx="419030" cy="433666"/>
          </a:xfrm>
          <a:custGeom>
            <a:avLst/>
            <a:gdLst/>
            <a:ahLst/>
            <a:cxnLst/>
            <a:rect r="r" b="b" t="t" l="l"/>
            <a:pathLst>
              <a:path h="433666" w="419030">
                <a:moveTo>
                  <a:pt x="0" y="0"/>
                </a:moveTo>
                <a:lnTo>
                  <a:pt x="419030" y="0"/>
                </a:lnTo>
                <a:lnTo>
                  <a:pt x="419030" y="433667"/>
                </a:lnTo>
                <a:lnTo>
                  <a:pt x="0" y="4336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49961">
            <a:off x="6306095" y="8742250"/>
            <a:ext cx="5675810" cy="4554838"/>
          </a:xfrm>
          <a:custGeom>
            <a:avLst/>
            <a:gdLst/>
            <a:ahLst/>
            <a:cxnLst/>
            <a:rect r="r" b="b" t="t" l="l"/>
            <a:pathLst>
              <a:path h="4554838" w="5675810">
                <a:moveTo>
                  <a:pt x="0" y="0"/>
                </a:moveTo>
                <a:lnTo>
                  <a:pt x="5675810" y="0"/>
                </a:lnTo>
                <a:lnTo>
                  <a:pt x="5675810" y="4554838"/>
                </a:lnTo>
                <a:lnTo>
                  <a:pt x="0" y="4554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42882" y="2483595"/>
            <a:ext cx="7071505" cy="2247299"/>
          </a:xfrm>
          <a:prstGeom prst="rect">
            <a:avLst/>
          </a:prstGeom>
        </p:spPr>
        <p:txBody>
          <a:bodyPr anchor="t" rtlCol="false" tIns="0" lIns="0" bIns="0" rIns="0">
            <a:spAutoFit/>
          </a:bodyPr>
          <a:lstStyle/>
          <a:p>
            <a:pPr algn="l">
              <a:lnSpc>
                <a:spcPts val="8510"/>
              </a:lnSpc>
            </a:pPr>
            <a:r>
              <a:rPr lang="en-US" sz="7400" b="true">
                <a:solidFill>
                  <a:srgbClr val="000000"/>
                </a:solidFill>
                <a:latin typeface="Poppins Bold"/>
                <a:ea typeface="Poppins Bold"/>
                <a:cs typeface="Poppins Bold"/>
                <a:sym typeface="Poppins Bold"/>
              </a:rPr>
              <a:t>Data</a:t>
            </a:r>
          </a:p>
          <a:p>
            <a:pPr algn="l">
              <a:lnSpc>
                <a:spcPts val="8510"/>
              </a:lnSpc>
            </a:pPr>
            <a:r>
              <a:rPr lang="en-US" sz="7400" b="true">
                <a:solidFill>
                  <a:srgbClr val="000000"/>
                </a:solidFill>
                <a:latin typeface="Poppins Bold"/>
                <a:ea typeface="Poppins Bold"/>
                <a:cs typeface="Poppins Bold"/>
                <a:sym typeface="Poppins Bold"/>
              </a:rPr>
              <a:t>Preprocessing</a:t>
            </a:r>
          </a:p>
        </p:txBody>
      </p:sp>
      <p:sp>
        <p:nvSpPr>
          <p:cNvPr name="TextBox 7" id="7"/>
          <p:cNvSpPr txBox="true"/>
          <p:nvPr/>
        </p:nvSpPr>
        <p:spPr>
          <a:xfrm rot="0">
            <a:off x="10287633" y="2748890"/>
            <a:ext cx="6886099" cy="457770"/>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Splitting Data ( 80% Train &amp; 20% Testing )</a:t>
            </a:r>
          </a:p>
        </p:txBody>
      </p:sp>
      <p:sp>
        <p:nvSpPr>
          <p:cNvPr name="TextBox 8" id="8"/>
          <p:cNvSpPr txBox="true"/>
          <p:nvPr/>
        </p:nvSpPr>
        <p:spPr>
          <a:xfrm rot="0">
            <a:off x="10287633" y="3429364"/>
            <a:ext cx="6115934"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Splitting the dataset into two segments for training and testing.</a:t>
            </a:r>
          </a:p>
        </p:txBody>
      </p:sp>
      <p:sp>
        <p:nvSpPr>
          <p:cNvPr name="TextBox 9" id="9"/>
          <p:cNvSpPr txBox="true"/>
          <p:nvPr/>
        </p:nvSpPr>
        <p:spPr>
          <a:xfrm rot="0">
            <a:off x="7295860" y="2559343"/>
            <a:ext cx="2593889"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01</a:t>
            </a:r>
          </a:p>
        </p:txBody>
      </p:sp>
      <p:sp>
        <p:nvSpPr>
          <p:cNvPr name="TextBox 10" id="10"/>
          <p:cNvSpPr txBox="true"/>
          <p:nvPr/>
        </p:nvSpPr>
        <p:spPr>
          <a:xfrm rot="0">
            <a:off x="10287633" y="4578216"/>
            <a:ext cx="8000367" cy="914904"/>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Seperate data for train_generator and test_generator with VGG19 preprocess input</a:t>
            </a:r>
          </a:p>
        </p:txBody>
      </p:sp>
      <p:sp>
        <p:nvSpPr>
          <p:cNvPr name="TextBox 11" id="11"/>
          <p:cNvSpPr txBox="true"/>
          <p:nvPr/>
        </p:nvSpPr>
        <p:spPr>
          <a:xfrm rot="0">
            <a:off x="10287633" y="5592044"/>
            <a:ext cx="6115934"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Seperate data train and test into two different generators.</a:t>
            </a:r>
          </a:p>
        </p:txBody>
      </p:sp>
      <p:sp>
        <p:nvSpPr>
          <p:cNvPr name="TextBox 12" id="12"/>
          <p:cNvSpPr txBox="true"/>
          <p:nvPr/>
        </p:nvSpPr>
        <p:spPr>
          <a:xfrm rot="0">
            <a:off x="5242724" y="4416551"/>
            <a:ext cx="4767455"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02</a:t>
            </a:r>
          </a:p>
        </p:txBody>
      </p:sp>
      <p:sp>
        <p:nvSpPr>
          <p:cNvPr name="Freeform 13" id="13"/>
          <p:cNvSpPr/>
          <p:nvPr/>
        </p:nvSpPr>
        <p:spPr>
          <a:xfrm flipH="false" flipV="false" rot="0">
            <a:off x="16012818" y="843125"/>
            <a:ext cx="1025464" cy="515296"/>
          </a:xfrm>
          <a:custGeom>
            <a:avLst/>
            <a:gdLst/>
            <a:ahLst/>
            <a:cxnLst/>
            <a:rect r="r" b="b" t="t" l="l"/>
            <a:pathLst>
              <a:path h="515296" w="1025464">
                <a:moveTo>
                  <a:pt x="0" y="0"/>
                </a:moveTo>
                <a:lnTo>
                  <a:pt x="1025464" y="0"/>
                </a:lnTo>
                <a:lnTo>
                  <a:pt x="1025464" y="515295"/>
                </a:lnTo>
                <a:lnTo>
                  <a:pt x="0" y="515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633" y="6855561"/>
            <a:ext cx="7647467" cy="915035"/>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Poppins Semi-Bold"/>
                <a:ea typeface="Poppins Semi-Bold"/>
                <a:cs typeface="Poppins Semi-Bold"/>
                <a:sym typeface="Poppins Semi-Bold"/>
              </a:rPr>
              <a:t>Create augmented pipeline with preprocessing layers</a:t>
            </a:r>
          </a:p>
        </p:txBody>
      </p:sp>
      <p:sp>
        <p:nvSpPr>
          <p:cNvPr name="TextBox 15" id="15"/>
          <p:cNvSpPr txBox="true"/>
          <p:nvPr/>
        </p:nvSpPr>
        <p:spPr>
          <a:xfrm rot="0">
            <a:off x="10287633" y="7865715"/>
            <a:ext cx="6115934" cy="768350"/>
          </a:xfrm>
          <a:prstGeom prst="rect">
            <a:avLst/>
          </a:prstGeom>
        </p:spPr>
        <p:txBody>
          <a:bodyPr anchor="t" rtlCol="false" tIns="0" lIns="0" bIns="0" rIns="0">
            <a:spAutoFit/>
          </a:bodyPr>
          <a:lstStyle/>
          <a:p>
            <a:pPr algn="l">
              <a:lnSpc>
                <a:spcPts val="3100"/>
              </a:lnSpc>
            </a:pPr>
            <a:r>
              <a:rPr lang="en-US" sz="2000" spc="12">
                <a:solidFill>
                  <a:srgbClr val="000000"/>
                </a:solidFill>
                <a:latin typeface="DM Sans"/>
                <a:ea typeface="DM Sans"/>
                <a:cs typeface="DM Sans"/>
                <a:sym typeface="DM Sans"/>
              </a:rPr>
              <a:t>Create augmented pipeline for the inputs for model architecture.</a:t>
            </a:r>
          </a:p>
        </p:txBody>
      </p:sp>
      <p:sp>
        <p:nvSpPr>
          <p:cNvPr name="TextBox 16" id="16"/>
          <p:cNvSpPr txBox="true"/>
          <p:nvPr/>
        </p:nvSpPr>
        <p:spPr>
          <a:xfrm rot="0">
            <a:off x="5752623" y="6760311"/>
            <a:ext cx="4269736" cy="1010285"/>
          </a:xfrm>
          <a:prstGeom prst="rect">
            <a:avLst/>
          </a:prstGeom>
        </p:spPr>
        <p:txBody>
          <a:bodyPr anchor="t" rtlCol="false" tIns="0" lIns="0" bIns="0" rIns="0">
            <a:spAutoFit/>
          </a:bodyPr>
          <a:lstStyle/>
          <a:p>
            <a:pPr algn="r">
              <a:lnSpc>
                <a:spcPts val="7840"/>
              </a:lnSpc>
              <a:spcBef>
                <a:spcPct val="0"/>
              </a:spcBef>
            </a:pPr>
            <a:r>
              <a:rPr lang="en-US" b="true" sz="5600">
                <a:solidFill>
                  <a:srgbClr val="000000"/>
                </a:solidFill>
                <a:latin typeface="Poppins Medium"/>
                <a:ea typeface="Poppins Medium"/>
                <a:cs typeface="Poppins Medium"/>
                <a:sym typeface="Poppins Medium"/>
              </a:rPr>
              <a:t>03</a:t>
            </a:r>
          </a:p>
        </p:txBody>
      </p:sp>
      <p:sp>
        <p:nvSpPr>
          <p:cNvPr name="TextBox 17" id="17"/>
          <p:cNvSpPr txBox="true"/>
          <p:nvPr/>
        </p:nvSpPr>
        <p:spPr>
          <a:xfrm rot="0">
            <a:off x="2276489" y="876300"/>
            <a:ext cx="2321421" cy="391773"/>
          </a:xfrm>
          <a:prstGeom prst="rect">
            <a:avLst/>
          </a:prstGeom>
        </p:spPr>
        <p:txBody>
          <a:bodyPr anchor="t" rtlCol="false" tIns="0" lIns="0" bIns="0" rIns="0">
            <a:spAutoFit/>
          </a:bodyPr>
          <a:lstStyle/>
          <a:p>
            <a:pPr algn="l">
              <a:lnSpc>
                <a:spcPts val="3079"/>
              </a:lnSpc>
              <a:spcBef>
                <a:spcPct val="0"/>
              </a:spcBef>
            </a:pPr>
            <a:r>
              <a:rPr lang="en-US" sz="2199">
                <a:solidFill>
                  <a:srgbClr val="0D0D0D"/>
                </a:solidFill>
                <a:latin typeface="Poppins"/>
                <a:ea typeface="Poppins"/>
                <a:cs typeface="Poppins"/>
                <a:sym typeface="Poppins"/>
              </a:rPr>
              <a:t>Portfolio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DAGZixLP2LY</dc:identifier>
  <dcterms:modified xsi:type="dcterms:W3CDTF">2011-08-01T06:04:30Z</dcterms:modified>
  <cp:revision>1</cp:revision>
  <dc:title>NBA Logo Classification</dc:title>
</cp:coreProperties>
</file>